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102" y="3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7998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6502660" y="0"/>
            <a:ext cx="1785620" cy="1499235"/>
          </a:xfrm>
          <a:custGeom>
            <a:avLst/>
            <a:gdLst/>
            <a:ahLst/>
            <a:cxnLst/>
            <a:rect l="l" t="t" r="r" b="b"/>
            <a:pathLst>
              <a:path w="1785619" h="1499235">
                <a:moveTo>
                  <a:pt x="1588452" y="1277137"/>
                </a:moveTo>
                <a:lnTo>
                  <a:pt x="42964" y="0"/>
                </a:lnTo>
                <a:lnTo>
                  <a:pt x="0" y="0"/>
                </a:lnTo>
                <a:lnTo>
                  <a:pt x="67221" y="1498892"/>
                </a:lnTo>
                <a:lnTo>
                  <a:pt x="1588452" y="1277137"/>
                </a:lnTo>
                <a:close/>
              </a:path>
              <a:path w="1785619" h="1499235">
                <a:moveTo>
                  <a:pt x="1785327" y="0"/>
                </a:moveTo>
                <a:lnTo>
                  <a:pt x="260311" y="0"/>
                </a:lnTo>
                <a:lnTo>
                  <a:pt x="1785327" y="1292364"/>
                </a:lnTo>
                <a:lnTo>
                  <a:pt x="1785327" y="0"/>
                </a:lnTo>
                <a:close/>
              </a:path>
            </a:pathLst>
          </a:custGeom>
          <a:solidFill>
            <a:srgbClr val="FFD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4782365" y="0"/>
            <a:ext cx="1539875" cy="1304290"/>
          </a:xfrm>
          <a:custGeom>
            <a:avLst/>
            <a:gdLst/>
            <a:ahLst/>
            <a:cxnLst/>
            <a:rect l="l" t="t" r="r" b="b"/>
            <a:pathLst>
              <a:path w="1539875" h="1304290">
                <a:moveTo>
                  <a:pt x="1538769" y="1304017"/>
                </a:moveTo>
                <a:lnTo>
                  <a:pt x="0" y="0"/>
                </a:lnTo>
                <a:lnTo>
                  <a:pt x="1497559" y="0"/>
                </a:lnTo>
                <a:lnTo>
                  <a:pt x="1539814" y="1302783"/>
                </a:lnTo>
                <a:lnTo>
                  <a:pt x="1538769" y="1304017"/>
                </a:lnTo>
                <a:close/>
              </a:path>
            </a:pathLst>
          </a:custGeom>
          <a:solidFill>
            <a:srgbClr val="FFD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377936" y="1453834"/>
            <a:ext cx="910590" cy="892810"/>
          </a:xfrm>
          <a:custGeom>
            <a:avLst/>
            <a:gdLst/>
            <a:ahLst/>
            <a:cxnLst/>
            <a:rect l="l" t="t" r="r" b="b"/>
            <a:pathLst>
              <a:path w="910590" h="892810">
                <a:moveTo>
                  <a:pt x="910063" y="892388"/>
                </a:moveTo>
                <a:lnTo>
                  <a:pt x="0" y="121163"/>
                </a:lnTo>
                <a:lnTo>
                  <a:pt x="910063" y="0"/>
                </a:lnTo>
                <a:lnTo>
                  <a:pt x="910063" y="892388"/>
                </a:lnTo>
                <a:close/>
              </a:path>
            </a:pathLst>
          </a:custGeom>
          <a:solidFill>
            <a:srgbClr val="FFD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95" y="-18530"/>
            <a:ext cx="18288495" cy="10287024"/>
            <a:chOff x="0" y="0"/>
            <a:chExt cx="18288495" cy="1028702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183652" y="0"/>
              <a:ext cx="8992870" cy="5143500"/>
            </a:xfrm>
            <a:custGeom>
              <a:avLst/>
              <a:gdLst/>
              <a:ahLst/>
              <a:cxnLst/>
              <a:rect l="l" t="t" r="r" b="b"/>
              <a:pathLst>
                <a:path w="8992869" h="5143500">
                  <a:moveTo>
                    <a:pt x="8992579" y="1294362"/>
                  </a:moveTo>
                  <a:lnTo>
                    <a:pt x="5143471" y="5143471"/>
                  </a:lnTo>
                  <a:lnTo>
                    <a:pt x="0" y="0"/>
                  </a:lnTo>
                  <a:lnTo>
                    <a:pt x="7698217" y="0"/>
                  </a:lnTo>
                  <a:lnTo>
                    <a:pt x="8992579" y="1294362"/>
                  </a:lnTo>
                  <a:close/>
                </a:path>
              </a:pathLst>
            </a:custGeom>
            <a:solidFill>
              <a:srgbClr val="FFD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253358" y="5773444"/>
              <a:ext cx="6852284" cy="4513580"/>
            </a:xfrm>
            <a:custGeom>
              <a:avLst/>
              <a:gdLst/>
              <a:ahLst/>
              <a:cxnLst/>
              <a:rect l="l" t="t" r="r" b="b"/>
              <a:pathLst>
                <a:path w="6852284" h="4513580">
                  <a:moveTo>
                    <a:pt x="0" y="4513555"/>
                  </a:moveTo>
                  <a:lnTo>
                    <a:pt x="4513555" y="0"/>
                  </a:lnTo>
                  <a:lnTo>
                    <a:pt x="6851903" y="2338347"/>
                  </a:lnTo>
                  <a:lnTo>
                    <a:pt x="4676695" y="4513555"/>
                  </a:lnTo>
                  <a:lnTo>
                    <a:pt x="0" y="4513555"/>
                  </a:lnTo>
                  <a:close/>
                </a:path>
              </a:pathLst>
            </a:custGeom>
            <a:solidFill>
              <a:srgbClr val="FFB5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291430" y="306051"/>
              <a:ext cx="6997065" cy="7806055"/>
            </a:xfrm>
            <a:custGeom>
              <a:avLst/>
              <a:gdLst/>
              <a:ahLst/>
              <a:cxnLst/>
              <a:rect l="l" t="t" r="r" b="b"/>
              <a:pathLst>
                <a:path w="6997065" h="7806055">
                  <a:moveTo>
                    <a:pt x="6812306" y="7805767"/>
                  </a:moveTo>
                  <a:lnTo>
                    <a:pt x="2270768" y="7805767"/>
                  </a:lnTo>
                  <a:lnTo>
                    <a:pt x="0" y="3902883"/>
                  </a:lnTo>
                  <a:lnTo>
                    <a:pt x="2270768" y="0"/>
                  </a:lnTo>
                  <a:lnTo>
                    <a:pt x="6812306" y="0"/>
                  </a:lnTo>
                  <a:lnTo>
                    <a:pt x="6996569" y="316702"/>
                  </a:lnTo>
                  <a:lnTo>
                    <a:pt x="6996569" y="7489065"/>
                  </a:lnTo>
                  <a:lnTo>
                    <a:pt x="6812306" y="7805767"/>
                  </a:lnTo>
                  <a:close/>
                </a:path>
              </a:pathLst>
            </a:custGeom>
            <a:solidFill>
              <a:srgbClr val="FFD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91380" y="563821"/>
              <a:ext cx="6696619" cy="729022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591387" y="563808"/>
              <a:ext cx="6696709" cy="7287259"/>
            </a:xfrm>
            <a:custGeom>
              <a:avLst/>
              <a:gdLst/>
              <a:ahLst/>
              <a:cxnLst/>
              <a:rect l="l" t="t" r="r" b="b"/>
              <a:pathLst>
                <a:path w="6696709" h="7287259">
                  <a:moveTo>
                    <a:pt x="6696514" y="6715710"/>
                  </a:moveTo>
                  <a:lnTo>
                    <a:pt x="6364372" y="7286580"/>
                  </a:lnTo>
                </a:path>
                <a:path w="6696709" h="7287259">
                  <a:moveTo>
                    <a:pt x="2118697" y="7286633"/>
                  </a:moveTo>
                  <a:lnTo>
                    <a:pt x="0" y="3645114"/>
                  </a:lnTo>
                  <a:lnTo>
                    <a:pt x="2120756" y="12"/>
                  </a:lnTo>
                  <a:lnTo>
                    <a:pt x="6362366" y="0"/>
                  </a:lnTo>
                  <a:lnTo>
                    <a:pt x="6696599" y="574492"/>
                  </a:lnTo>
                </a:path>
              </a:pathLst>
            </a:custGeom>
            <a:ln w="552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758507" y="6558965"/>
              <a:ext cx="1524635" cy="2473960"/>
            </a:xfrm>
            <a:custGeom>
              <a:avLst/>
              <a:gdLst/>
              <a:ahLst/>
              <a:cxnLst/>
              <a:rect l="l" t="t" r="r" b="b"/>
              <a:pathLst>
                <a:path w="1524634" h="2473959">
                  <a:moveTo>
                    <a:pt x="0" y="2473756"/>
                  </a:moveTo>
                  <a:lnTo>
                    <a:pt x="313555" y="0"/>
                  </a:lnTo>
                  <a:lnTo>
                    <a:pt x="1524478" y="1410861"/>
                  </a:lnTo>
                  <a:lnTo>
                    <a:pt x="1354" y="2473928"/>
                  </a:lnTo>
                  <a:lnTo>
                    <a:pt x="0" y="2473756"/>
                  </a:lnTo>
                  <a:close/>
                </a:path>
              </a:pathLst>
            </a:custGeom>
            <a:solidFill>
              <a:srgbClr val="FFD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640692" y="563808"/>
            <a:ext cx="54309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rgbClr val="DCE4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ДНІПРОВСЬКЕ</a:t>
            </a:r>
          </a:p>
          <a:p>
            <a:r>
              <a:rPr lang="uk-UA" sz="2000" b="1" dirty="0" smtClean="0">
                <a:solidFill>
                  <a:srgbClr val="DCE4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МІЖРЕГІОНАЛЬНЕ УПРАВЛІННЯ</a:t>
            </a:r>
          </a:p>
          <a:p>
            <a:r>
              <a:rPr lang="uk-UA" sz="2000" b="1" dirty="0" smtClean="0">
                <a:solidFill>
                  <a:srgbClr val="DCE4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МІНІСТЕРСТВА ЮСТИЦІЇ УКРАЇНИ</a:t>
            </a:r>
            <a:endParaRPr lang="uk-UA" sz="2000" b="1" dirty="0">
              <a:solidFill>
                <a:srgbClr val="DCE4F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6942" y="3924300"/>
            <a:ext cx="1010679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rgbClr val="DCE4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АДМІНСТРАТИВНИЙ ЗБІР ТА ДЕРЖАВНА РЕЄСТРАЦІЯ ЮРИДИЧНИХ ТА ФІЗИЧНИХ ОСІБ – ПІДПРИЄМЦІВ ТА ГРОМАДСЬКИХ ФОРМУВАНЬ У 2026 РОЦІ</a:t>
            </a:r>
            <a:endParaRPr lang="uk-UA" sz="4400" b="1" dirty="0">
              <a:solidFill>
                <a:srgbClr val="DCE4F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04800" y="3048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457200" y="4572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4" name="AutoShape 6" descr="data:image/png;base64,iVBORw0KGgoAAAANSUhEUgAAAigAAAC0CAYAAAC+NteUAAAQAElEQVR4Aez9CdRlyVUeiO6IOPOd53+ep5yzcqq5KjUgIUDICARtMEhGpuh2t14/2jz8utdbi2StNjYGDC0ZMKKxELSQUdnGiFmAVFWqKtVcmZXznPnnP893vmeKeF/crJRS82CBkXVPnn0jTgw79v5iR+x94vwlcepdPQR6CPQQ6CHQQ6CHQA+Bv2cI9AKUv2cT0hOnh0APgR4CPQT+e0Cgp8N/LQK9AOW/FsFe/x4CPQR6CPQQ6CHQQ+CbjkAvQPmmQ9pj2EOgh0APgW99BHoa9BD4b41AL0D5bz0DvfF7CPQQ6CHQQ6CHQA+BL0KgF6B8ESS9gh4CPQS+9RHoadBDoIfAtzoCvQDlW30Ge/L3EOgh0EOgh0APgf8OEegFKP8dTmpPpW99BHoa9BDoIdBD4NsdgV6A8u1uAT39ewj0EOgh0EOgh8DfQwR6Acrfw0n51hepp0EPgR4CPQR6CPQQ+K9DoBeg/Nfh1+vdQ6CHQA+BHgI9BHoI/C0g0AtQvgSovaIeAj0Eegj0EOgh0EPgvy0CvQDlvy3+vdF7CPQQ6CHQQ6CHwLcLAl+Xnr0A5euCq9e4h0APgR4CPQR6CPQQ+LtAoBeg/F2g3Bujh0APgR4CPQS+9RHoafB3ikAvQPk7hbs3WA+BHgI9BHoI9BDoIfC1INALUL4WlHptegj0EOgh8K2PQE+DHgLfUgj0ApRvqenqCdtDoIdAD4EeAj0Evj0Q6AUo3x7z3NOyh8C3PgI9DXoI9BD4tkKgF6B8W013T9keAj0Eegj0EOgh8K2BQC9A+daYp56U3/oI9DToIdBDoIdAD4GvA4FegPJ1gNVr2kOgh0APgR4CPQR6CPzdINALUP5ucP7WH6WnQQ+BHgI9BHoI9BD4O0SgF6D8HYLdG6qHQA+BHgI9BHoI9BD42hD4dglQvjY0eq16CPQQ6CHQQ6CHQA+BvxcI9AKUvxfT0BOih0APgR4CPQR6CHwrIvC3J3MvQPnbw7bHuYdAD4EeAj0Eegj0EPgGEegFKN8gcL1uPQR6CPQQ6CHwrY9AT4O/vwj0ApS/v3PTk6yHQA+BHgI9BHoIfNsi0AtQvm2nvqd4D4EeAt/6CPQ06CHw3y8CvQDlv9+57WnWQ6CHQA+BHgI9BL5lEegFKN+yU9cTvIfAtz4CPQ16CPQQ6CHw5RDoBShfDpleeQ+BHgI9BHoI9BDoIfDfDIFegPLfDPrewN/6CPQ06CHQQ6CHQA+Bvy0EegHK3xayPb49BHoI9BDoIdBDoIfAN4xAL0D5hqH7+9FRKcV+8zd/0/y1E7+W/JVf+ZXsz//8vy380i/9ZvEXf/E3yr/6L361ouk3kP+3KH//ifenT7znhPO+973P/pkf/5nUiZ86kf8XaPOvT/zrvp//+Z8v/MLP/ELqxIkTxh3N3vWud4mf+qmfcv/5Y/8880snfqn4/p9/f+nfnPg3ed1O8zgBXidOnMjqul/6pV8q/st/+S9zePbeg/Kf/umfTvyrf/6vMj+PPr/6q5ADpOX4xV/8xfIvnvjFss7fId33V078SvY3T/ym97GPfUzcGV/rBn7Gv/k3/8b9V//qX2WQ5jX9+r/89ZzWVeuMeguk7Zjd6fflUt3u/e97v63H+YVf+IWUJp3XZbruy/W7q5zpdiBD9/nQiQ85kMd9//vfb6NMy3BX0y+ZZRpTtHW0Dlr/X/vXv9an5+jn//cvxv8OB7Q3QEktrx5Pzzeev+p4d/B7Xb6k1hX9Pju/d/hrzFHu6fnS8/tvf/7nC7+OudTzqeXS867l/M1f+c3+D/zCBwb+zf/5bwbf/wvvH/rl//OXh3/1X/3qiKZf++VfG9Z12ha0ffzmY79pgv9XnRO06d09BHoI9BD4kgh81U3uS/bqFf69QEA7oMcff5z7vu/GXlwRHTFuCznNpb/LiKK9ZBj7OecHIp0nmoniaDjIBBlqUJpsGohFPM2D4ABn/AAP+Cx49Lst172j3NDQkBXVowJZNBKpaM6P/T3wblNCxINJSqabXjNrBuZYZNCcDPguIZ3xdlsVPZQbUbIUEI1YXO4C7wMUGfsDHu+zpLXHMq09QRDsi2WwT6eo30UmjdWNemn73LZ9Z/yf+7mfEy4uMzRzrnCHbWlPcsknQzOcEFKM+rbfh7ZJkHbgX9UZ5jfzZlAIUm2nXUzEiX5NbdUu6jJdBz5f8YYT12MYJSo5QcFO7Zg7OS0bdEjl83ntkL9ifwQnfE9ij+mRl+3EnUmtP6Kxg8B0v2mYMwEFA3fjfxczxxNeRcTxYFgLC8vLy4n+/n50vavFl8hq/FDs+FtbGd0/BL6JRMLWdoPyz97nzp2zHcwbWcEI5/F0SOZMx+eTHEQGzfiBv0dyeUDK8DDSo4yze6WU9zPGHmSxfEgQe4hi+QBX6jDBTgh6LHvLCa0vBtGYIendPQR6CPQQ+PoQ+PsWoHTfUF966SXzpT9+yXvuuefSzz77bP6Vp14pvfCpF/peeuql/jv0wqde6HvuuecqzzzzTPmpP3uq9PxfP1947dOv5dA38/TTF1Kn/vJU4lOf+pSjPqUMdUJxRepvY6PsyotxDJCjx/3Up14qPv2Jpwee+ZtnRkGTz3/6+ZnPPPmZXS88/cKe5/76ud3PfeLJ6adR/+zHnnW/vqn64tZwLIlDew6NP3T4oYP3HLzn2N6D++/ft2/fg3t37314z749j+7etfv43O7dx2fm5h6Zmp16YHr39IGx8bGRUnlwIF8qT4wMje2dm5m9f2bX7gcmxycPjo6Mjg9MDiThWAScseFETjKbyVaGRoZmJmcm75ubm3tofHr82Njk5NxQuVwcHhmuTMzNHZyenntkdteeR6dnZ+8dHx6fHioMjpYrpZmRyeH9ExPTD0zOzh2fmZk7Pjez6/iePfuO7zvQpUd37d17fO/+vccPHLjn0YOHDx+/9/6HH9h7/OiBz3zm1bGPfexjmZGR3bldu45Mz+7Zc2Tvvnse2r1//yMH9h9+YP/+g/ft3nvg3sNHjh1721v+wdHve/uPHHrn9/zQnpdeOjvyl5h3INWd6xMnPmb9+q9/JPfxj3185OxzZ3e/+UfefM8jjz5y5MFj9x09cgz/7j1y70NveOjeN775LUff/J633XPxpYtzf/EXT/XjxCGtTykgg/jj3/xj75lnTpWvXVicfc+P/M8H3/vD/+M9b3jn2w49/EYMf9+DR46A3vDI245813d9/+Fr11b3v/TM6cm//Mtnyn/2Z5c/G2h96EMfcsCr75/82D+d/q5//F2HHn7k4QcOHT708C7MzdTM9HHo9+jhY4ePP/TIIw/d/4b7j33y45/c81vv/60hfbL14d/88Mg9e++ZO3rk0NHD9xy7d//e3fsPzx0eLZfLiTt6Iv2S9+7Sbme6b7R/1+zB2QeO3nv48L33HT40e2j2P3zoPwxhfvOPPfZY5sQ/O1EcKA6Mz+w/cGTvfsi0f//D09O77s2WS3sKucKeiYmp+6dmp45PTE0dH5+aOT47NXt8dtfs8em56eOzc7PHJ2dnUD55fHJq8vjI2OjDg4OD9+Uqxb2prFWGUO7x48cF0t7dQ6CHQA+BrxuBv1cBCjZN9j3f8z0Cb/yuTMtC1OLDrMOmfRbvUUIciIkOxYwdfj29h3zSb+Z7he3sQvlsm0WTUYuN8rAx2HE65QQlshfNi+653ecMOkFdp0XfxEvLu3v3bsM0TVcIkeO8MegINass6zAJ8QgX/C3Q5e0k6Z0k5Q9yg75fSvbdMgyOyqzM/deKYsbJMsX8jZlM9gcHB4e/f3R0/J2T4xPfNzk19X1TXZr8vsnJqe+bmJp8x8j42Nv7hwffkM/l92XzqelSpbh7YHjo6MTM9Jsnp6feOjQ2+mBf38CuXKkvi7dsszU/73oZL5spZIb7BgcOjE9MvmV8Yvx7h0aG39o3WDmWKeUGyv39w0MjI28YGRv7gdHxsR8cGh79nkK+cCydTxzI5bP3lsqV4yMjo989Oj7+fWMTE983PjHx/VPTkz8wNTP1A1Oz08hPfz/G/36M/0Oof3ffYP+7UxnvB2UUviGK+Kjr2qOpROKNuWLpXf1DQz88PDL2D8fGJ985Nj79vWNjE9/bPzTyA+VS+ceSqcSPcct+F5P0cDotS3pegC0rl8ME73QmhRIPRkq+y3LtdxeL5R8u9w/+EGQGn/HvHxge/uFKX/lHvYT7Y5LTP2BBcFjE7qA+lXK3XbvtqKJQag9xersp2LsN23lPKpn5sUKp+A/L/ZUfLPf3/VC5XPlhz038uGD8RyRFb2WBv0+ItQy9fiUSiSxX/IBpsO9KpFI/VqqU/8nw6MgPj09Mfv/oxOQ7Jicn3zk9M/MPR8dH35NMp/+JZPKHYE/36ZOtSEYPJ93kdw4NjrxzYmzinYODg99ZKOaOFFPF/B09Xx/mi5Js3k5ns4XdxVL5+PDo6PcODA59H2R5C+f8mBEaE07sDPs83uXaiQdL5fL3D48M/6Ox8fF3IU59a6lUOZTLF470Dwx8z+jo+A+Mjoz9g/HJ8bdPTk9/N4LNt83N7n7rrrld3zG3a/ebELi+aXJq+jtGx8beCt3elslnHgJOE1ZsZUul0lc9WfoiwXsFPQR6CPy3ReDvyeh/KwEK3hbF9evXnevXt7O3Lm4Mzs+vTt64sbFLv2HeuLF2z/z8+pHr11fuu3Fj9YGbN1cf1HTlyuKDP/qj//SBTGbwwVxu8KFUufRQrph/KFkoPJxIZR72UqmH3WTyYddNPOQkEw8msqn7vVTuPmzo96ZzmaOpXPaIl0we8dKpw8lC+lA6X7wnUy7fw/PePcaB9MErP7J0QI9/69bKvqtXP0e6rEu3tvYj1W0+S9evrx28QzcuL96jZb9xY/3Q/NWlI9euLR97z3t+4r6jRx9+oL9/9OFKZfjRfL5wPJPLHc9kU8eT6dSjbjJx3PMSx52EdxxyI+89aie8R2zPPaik0o7UgpP5uudAKcXQz4iCZpYzmobD2WuYxpQwjCHGeQGRWF4R6+NCjFiOM2U59m7Lcfealj1rWFafQBvDMCq24ww5rjfput6UZTsTpuX0M6ES4GfuGIYdyzjBhZmzbLvP9bxJx3N32a4757juqG07GcO0suA3Cf57XNfbY7s2+JvDnIlBwzBHTcuYsh171nW8Ocs0dnGDTzLGK8RZDjoUlKKKkjQaKzYnTHO/YZr3cGEc5GTMSuADKluWuQtyH7Is+4Bp23OM8xHFWF8sVUURDSliu4josBDiPrQ5hoBt/+G998986Dc+Opp3nanh0eHDuWLxAdtxHgDvI4rRTBzFQ2EUlTph2BdFcjKS8gAx9gC3jEcSmeyDw2OjB1OpvtFbrfW+dtQZDHx/EuPtj0ndE0ThvjAKZmMZj0C+wSiMRoIgnI3D+KiS8gHTdo55ydS+oFUf+8AHfnvgwx/+2IhrpubyhfK9iUz6EcMyH+aGOMwYH1cE/ZWqSOhB3hH0+gAAEABJREFU0EMIfhg6POR5yUez2dxD2VL+Xi6sQ8DqABfioDDMe5gwDjNiu7c2t/ovX76sT7tM1DO664Jt8Mcee8ysdcI0IzaM8eZM0zpgWtZBYmw/kTFjCKMf8oxUKn1HUunsg4lk8pjtePu5MCe1XDJWDnGWtGxn3HKcPa7nztm2M8MNY5oYnwCfIcXYAIYdxDwOk1LjUskx5PuVVKXAj/MmM5MWJhBtGKh39xDoIdBD4OtCgH9drb/GxkePHjXbbZZjUTgei/iYDOmtXMp3MkU/gpOEH5dS/U+Mif+ViP20lPQzcaz+uRDi/8O5+mmk/xs20/dZlvsTTiL5o9js35VIpt7hppLf5aVSb/EyqTcnU+k3ouyNXirxxkQi9UYnlXhTlxLem71k4i1wlm8zXeftoO8zbPuHLMv+YSH4P+Kc/lEUsR9B+sOaMP6PKMV/hDj/RxTHP4qN+ceQ/zHG6N2aiOjdkPc9pOQ/JiH+MUn1XqbkT0jG/0fB6H9G3/+Vc/a/CWH+b47jvc91Ez+RSKf+h1Q68z2pVOqNyXTm/lQmcziTzezL5HK7kpnMnmQ6dY+bTOyJKOrvdDoJjGGAvq5b/21BqVRygijwYlKeJMVDGTf8wF/Y2t4+s7yy9trGxsaVnXp9tRMGviSEHYwSirFExMgIVMyZYXASnEdKsVBKESmyQyXdThTZUeRaUS2yYsnNWClDoiXjnME5CThJRwjLFbjQl8ckDUlkkBCMuMEUMUMxZeGjmoNym3HG4bioEwRUbzTqa1sbl5aWVl5dXFo+tbC0fHlxZXkTzrbT7gRoxgzGRYIZZkpFPKEUpYQw89wQGfA1/SD0q9BpbX3zxtrG+rXt7Z3FZrPVCuMYMhlDQjtwYm9hQnx3zNWjhuM8VOkbeFOp3Hd/IpUeE5bptDp+bXVz8+a1Gzcu3Lh56/LK+vpmrdEk6FkWlrM3m82/oVAsf4dj2kcbob8bY060wrA/iuOMH0VmvdkMt2u1nZ16bWFza/vmyvr60ub2Vr3ZbjmRlP2Ol5x206l9UtEBxtjRKAofhhzHc7lu8HrEsK2hUCqxVd1ZXVxZubq8snxtdW1tGfPWbrd9y3XdQjaXnckVio/msoXjpmnM+mFUCaIw5YdBNoyjYT8OJ6o71dGkmawkEglP28PdQcrS0pKgbfKa9WY6IpWBLJlIyXQoZQ6njxUlWIUMM5MvFof7K/0Pp7OZh5KpTMV2PAk8q5ubm0urG5vXgNUtxVlLMU7EBYWxpO1qjVbW1sOl5eX64uLS9tLicm15ebW1urIWbW5sdmq16lq9Wtts1etMkHSdwDEQMDEi0kS9q4fA3wECvSH+O0EAO883XxPOc65tW4PcYHPE2SFsTffHpB4hpo4rxh7FiI/qPDF2XBEdZ5zjWRN7lHFCO/YgF/yYMPg9whD7uMH3CMPAW7Yxyw1zhpsmUoFncw5OZxcXhq7fKwxzPxfiIDeMQ6Aj4H8fcXqQGHhy9qhUGB/jKdLjsuNcsEc1KYVnyEJCPIpdFDLx48RAaMsEf5Qx3pVPMToudV+OVLeHLtj8IS89yDi7l3E6xDjbyw2hZRw3THPYsKx+w7QqhmWWTNsqgwYg50AcxUVb2SkiMkBf763/MNYKgsBWTAcEDOxkvRP4izu12umNzfWX1zY2z9Zq9VtBGLYiKXmsyIKsNnQ1uDC5YmRIpQMXxiRCj1ixVBhTttXqpJQSCBIcL0DAIhnZpJipgyD0FXBYnuQsESqGQCYyYqkEcEUQopgixVFvMMEtRdwlYjYRwk4iGYZB2G61t7a2ts8vrSy+tLCw+MrKyuqZ9fWNG9VGYzMMo0ASmYooE0uZD+IwFUVxUjGWAY9krMjAqYdfrTXWl9dW55dWVq+srm9c26rurLSarQ7GTnHGxzH/R3HK80gqnX7E8bz7bcfZDxsZiWJpd4KghgDj2urGxpn5xYXXFpaWTq+ur5/frtaWG502B/+KZVkzXiKx3/XcA0kvuYuEgZMSKktieWCAIMG3GvWGv7G5s7i8unIVOtzY2q5utjsd3T/PTWNQCGMsUGpECD6VSCTvcRznkON6M4ZhlMI4loip1ja3ty8ur6ycWgKtb6yf3dreutJsNVekkj7jwuOCD8JWRg3T6lPEcpFUbqSUq+WIYoUgJ54uFitzY4NTMyIS4//b//T/G3jssX9WfO9735tvt3muTTJfC/xCTFQEdrkgkokgijHHsp8YG7NxcpbK5KbSmfwsZByFTSaBu1+rN5ZW1jZvrm9srCIgqsVKIXYlggyEOQqrtXoVwe8SgqpLK6trZ1dWVs6trq2eW99cP7e1uXVxc2vr+vb29nq9XlfAyxJGi1Pv6iHQQ6CHwDeAwN/K5hFFrZTJzWnG2UFstPsY57sZozliNCWxcSNY0cfaWUmUIM5dOCFN3Td85D3FmQuykddkoY1JnFndZ9TpfpJYCs8ZxShPnBWRVhSnfsXYIDE+RIwNIz+CulFFNI6yCeJikjhNM8G6RJxPSzyTYJNoO0mMTSjOx4mzcTyPIz+GdAzPo4qzUeTBkwYZ5/hMwYton8Hm74FMvJ3yUMakKcbWDMdOaA/fCogZw+GLIsjBuBAIEJiDdmlJ8hsKUPL5PMsaWcG4yTljEoP4sYxrcDCLgd95bWVj84WV1dVX6s36ZQQxjTAMWRzHTCrJ0UEggDIUE4biDCf9JmOCW2BSAI+K7/t51xUZ4VlpzkUSldBP2VEY8yiOEZDIpCSVkjJ2g1iZUAp8FcV4uwYxzkjztDGODlAcYiSUUgig4qYf+Cv1eu3MzZvzL8zP33x+aWn55a3NnTM4PrkplWpCRjsI41LQPTGI00EcekEYJ6M49qSUIgijYKda3cab+8LN+fmLOAU5f+PG9ctrGxsrQRAq4qyAIGDKdb3DmUz2ES/hHROmwOmHZFvV7a3lldUry6urL968eePZ5fXVl28tL710+crVp5aWl15eW9/YqtcbHFgkPM+t4MRlLpPP7rJsawBKFRjnZSJWDqXKd8KAr66uLp+7ePHites3Lu9Ud5baHR8QxR4jlmNc5MJQphgzChkEAQkvNSEMAwGAam1v7txcXFp67datheevXr/x9PWrN56en7/11K2FhSdX1lZf3K5WbzZbze1Ixk3IIg3D9AzTwDxwg8AYNmUTY0VumHsy2ewDrue+QXDrEcOW94gg2CUDMc3icIxbaiAM/D7GeJ9UrBDF0grC2A1jNYi515/8jiaT6X25Qj6HUz4eRDGrN5r1zZ3tS8Dj0k6t2owV4zLG3EpFEhSEUata3bm5vLJ88tatxU9fu3b1r65cvfoX165f/dMr16/90fX5a5+4OX/zNE7FVpvtWmiYShAunKDA9GEpyPfurwGBXpMeAj0EugjAe3bTb+qPbZsOF7wfTCdIqTE4n2HsUAhKWF4yykhSeDMmRzGyFCn9dm4i/1kiRgbaG5JI3E2KMUGMDOIMbZl2qviMgGCGMQ91CUUMfBkCF4LzpwxhLEWUVQxElEM+j00+r4gVNIF3AXVapjzSXJd0O8bQRxP6IQ+Z8Qx+nKUxdkrqcYh5SB1iDPJ35WQSCmMfJ7y1EviTYox0qstjpSiW4MQYJ2JmFEUJk5keVaEPfX1XX9THY4ptKWOLEAkQqUjGshWGwU672Vq5efPm0vrm5mqr41cjqeBTFWEOGORhaC9AJiNmQSQT5ZxzYdiOnUikUgODw8MH3/rWtz0Auu/IkSOHJiYnZtLZbB83DEcRcfRBP+mgn41xTWKM4yaFCqli1CvN21GS4JDjBNrpuezWR1IGtWZj6+zF8ysXLl1aWV5dW6826rVO4HfgAAEdM5AmkUmDEnEkXUXKxrhdOcGLEAiwnZ2deGlppbWyutbZ2albnY6PAEZZRMzF/OSZ4AOmaYybpjnEOE9JJVUDzndjc3MNwcDSyy+8tHjptQsr586dXz515hX42oXF7Z2dTXymacMfazgylm2POY47aZimPj3JSqUw9zyFQCOHE5pSsVwZGJ+cHhoYGelPZTIF0zJdjG91gsBrtdtOEPhSMS5M0yrjp0KMOwi0/J16dX15eeXWzVvzty5cujB/4crlG1evXr9y7fr1s0tLS6dwcvHa1s7O2WazdQG8VmIZC/BJEGMG5wYzLdtwE8lspdw3PTE1eWRqauqB2bm5R44dOfroQw8/dPz+o/cf37tn/9FyqW8kVHERgUc5kjKL6TG5MEzHddKZTKa/r79/tlguTyaSyRTKqdFsRpvb242N9Y3lhcWltWqjGRLmWypi6Nu1YyEMcj2PUqmMyBULdt/AgDM4NGgXi2UzmfS4YiJutFrN6k61Gfh+GMex6nRMRTAUUO/uIdBDoIfA14UA/7paf42N4zgywzjIxDIqRCQLklRaMjIVw07VJThupolI6pQYaSeukH4t9Hltdf+vQASemtSdNorBWTKMp4mw8WpSSBXKQOw2qW4JoUyTbns36TIiBZ4kODFDEBOCiIMYJ2QIpxPdesVIBwcUxZIiKbt5qRTeTKUdstChDOkO6PN13DYJwzLcIAw8BCVWJCMWqTiIo9iHV4mFEMyAL2OMmQIZzgUxyAVseYzPNUTchlxurKQdRREnzlgqnTbK5dLw0NDQ987MzPzE3Nzse2fmZn4IDvCNff19u+CY0jgaIWLQRyoESMrknJtCCCS3VUBwgVMW8IzjZBTF2SgM00pKA3LoRgkhRFIpclWoHCJNMgE5YCcqLUkZBDm4wD9OFiPSbWyMJzAAoS+Bj43yomkYfYJ4PuHYA+lU+qBpmPuIKCOVpDiOSUrJoDfXpIgYymQURr7f6QRhGOJgjHFJUkgZISBiRqvTiev1+lar3dkIo8iHZ3UZ5/2mZQ5j3CJJlYgVCcaE6bleJpcvzI2PT7xj/7797963d88PDQ0PPZLN5UqGaeAUoi42t7fiar1ejeOoSYw7kCEVS2kGAKXZ7jR3GvVWs+OjCBJzGbWDZnNzc2P1xo35i+fPn3v6/LkLn0Dg8jdrq6uvtTt+EIUxgj1MqWkSokgqFkuJyampsX379u/bvWf/kd379z164NCht+/bf/CHZubmfmRyYuptpXJlMo4p2/b9gh8GGUXcdDyX8sUSDY4MO9Ozc33DoyN9FiKWju/Hm5vbbUSMzc3taqPWBCIdWGcsDUWKEWPEuSAPUcjo8Ojo3n17j+zft++7Dx685wePHj32rsOHD71r96493z89MXm8r6+v3wQOxAWAFn7kRpJ6Vw+BHgI9BL4BBPg30OcrdWHvete7RBBIvGUT3oRVWinSTsjGJqcdISHVW97niOCqGIgYYSP/moh0W90HpPNfjpRu93mkx/liIlzq66LXZcX42L5JYQPXRN0U/FFOhJ87z4QywlbfTZFnCFBkZAklbDhMW/8XFzgG/5rnouk1DW5wOK0oywRPwpk6cRQZnTDkvt8xhOBmpHBCwsiQCIYIcjAhiHPOFIPTUdJC3pHqE9YAABAASURBVCZFllSSQyxmWRZ3HTcDmnUd+7Bj24eQ35tIJMY91y3B6dicc2L4p8BTRXqOQ4uQB3vqEhEHT5sT4VOHSiK6c9FWQGMUET4HSUdFkcsFc01uuMKA7EQFpWQGQYWJlOkYhTFmoI+tlLKYIo4y0gTF3FwuMzA2NjZz8OCBfXMzc3vL5dJkKpWoCM4dGcPZt9vw/Z0m0I657gTlJHSM4tAKokCfbLjC5K5UsUuRciC+FfrALQijCLeMJboqHVSlhDAynHHYMU77ZPdzhUCZY5lW0TCNOcs0Dli2tQfYjQrD8LjQqgJhKR3TNAuu6xa54ClGTOvCwZsw3yzoBFyGAXSEJJwb7TBgO/VGsLh4q/ramTNLr5585eb58+dvbGxurodRrCCQBTyAISMIQIZh6MAzy4VRwfOAaVj6v6qa9ZKJPelMdl82mz2Qzxb2e15imnEBfJmjdFfDJBdBSjKVNtKZdDKB4xPIaWAACsKAcJKl2u22DNodhfngKtY4AETOMb+MgL8OcjKwiQHP9aZd19ljO/Yex3F2O4672/HcMdd2k4SLsTjgFAbJMJR47N09BHoI9BD4uhHgX3ePr9ABwQnfs2cPPl+EDmNwUnAacPwCuxsRZ/RZYgTfhW0XvLBxkkJjQpn6Ooi6fRAofEEfsPy8+w5PIkgC+twzmum+SHQNks+777T78imDDkRSKcJmDj+tNHcQfY7Avyun1v11eZnQkHff4A3JpS3bMpGDQ1/S/+XF50nw5R/glCzGWY4YlYTg2gnmIEMKwUki1KcqJB2KIysKYyOKo+7fiHA4GS4EJOKCMcLpB7PwaBIDJxRAga7gHHnGGB6BCny1lgKdiOFf90YdEdyPjE04djOKQyZljBJGgjMhBDlCcM8whGMYOGHhetaBDdpEUSQCP3QNfP4RBiUFExnBeYmUzEdhaEm88mv2BheMpDLBF/IpFCnwJ3Idxxsc6B/dtXvXYQQo37l7765HRkdHSqViieAoKYoCX/+B5vbm1nochj46EiHCATZWFMcF8K9IFeVwmJWRgjJKMJzoxDba2QKBCFMswRRhcAahOREjnDjFFuKe24EY3b4QDFKn3aJWs4m0TX7Hp8D3gR+i8USCsplsrpDLH0kmk0cMQ+SgI1ihr4LDJ0oYnKUEiYTJyRNkJgRZIJ5gTOjvJAiemC3DGAEbE5xIMMa4VJJBBwqCQP/XULS6ukqLi0uEUw/a2NhCWZN0bIXggZLpVCGVTt6fTCXvt227YFomgQeprq0qioFzGIbdlHNOCFKE4+AoxXE907YcTKRlYO4M/ICY4AI2rSiMQup0OoQghvygQx2/08Wg3WoT5rbLP45DFqlYxhHDiZ7wDaKYelcPgR4CPQS+AQSw/30Dvb5MFwQnolwuu61WIy2lyqBZkjHCHoVc92akGPZxQopnCSLkCZcCfckb7cGDNN2u1y013X66/YtndZvgClGEPIFQppTExvk5IjxrCe60A3u01zfao8+dcl3yJUkLAtKtdT2GeL3X7Z70OsM79boNoT08HnVTwqXbcMa5kqbNQwev+jaur3ku4FBsuJOSwUUfZyyPjlmMngfmCFRUgkWhg09nJhHcsB4U42l5gAJXKjYhDt7ICcTgK+HCEYiEQdf5NNutzrVWq3W62WieaTTqlxq1+lKr2aqGQRAqqWdMaY4c0ZkppTRJShzLoEyjoDBeHLuo9AQjS3AmMDQmG9JJ9JUxlzJEQMBcKZnLVOyRkmkVyxRpuV6HBnOm5TRIKpDkBN74IdMQJnDKeI494Lr2lG1Zo6YhPCVjv91qrtV2qjd2tjYvNuq1G0Hgt2QcEwYnzpllGCJvWVZJMI7ATqWYpBRjKgHX66AOh0Z2yrFNTwhmMHSK4yiOwxBwQaduYKEY5KIIAUKn02rW6tUb1Z3ts7WdnbO1WvVGvVptdtptsnBKkXDdRMJzxyHfuIplQkpJHJIIzm0XMiQTyQpOqHDSIBwmY882zEwum+kbGBic2LNvz+57Dh3cd/DA/j3lcnHMMEUC6AFGIqniboDSwrW1vXVrdW3l0tra2qXtra1bjUZD/w0S6WDEdVzXsu0hjD+Ez1+uQIABnShCgIEDJqrXanJ7eyuo1ar46hRKwzCY57lGKumlEFQNlPK5fse0PcWgOzFchGmShOAyqtfq9Z2d7ZXqTvVqtVo9v7W1fWF7Z/tCvV6/ABnmEby0gC1XpCxNVcvimNbe3UOgh0APga8bgW/q5tHf32+0WjLt+204S1nEzoYghcFREsE5dkkRdn8GQqRy27m/LjMelM6ijjR184Qsu4sIl251m8CFNBH6ksIIn0fYHvUznJSKI+qSjEm3o2578NApnJ/mgdYohhN9vQwN7xoLWdyM3S0L0yXEmE7hkrU+hDyeGUeK2i4rpPqJ6TrkY8gDYoQIwjBNQZxbtuuacBIc1V/TDSfieI7XzwUfQocsCDirPm6wMninwlDagivEL4IbCEE45JEyoigMOZQ0ORcWY915gX9WLNaOq9UkONzVhVvzf3Xu7JmPnDnz2kfPnTv3J5cuX355aXHxVrPRaEX4DMCAqSBCd2UIxgzBOQN7IjhhYCzAyyM4XcFJgOCYlY6AQIowNoOSBuNwXnFkhUFkyzB0lIxtE61NQ3TbqThmKlYCfATqEEco6o6BsQP9Bo+TizaoUavh9GCdFpcWqlcuXzpz+crFZ5aWFz/TbNbPIYioBXjLx6AEmC3PtXPJhFdyHDtjGALBgUrAkXqcG66LDxdpgJrwvAScumBKSb/dDjutViijkCHC5pCbySjCiUGDdra21hduLTxx5vSZ/3j6zOn/eOPqtSeWFpfWd7a3CV3Jsi0TfLKCs2zgBzhpCggokW1aXsJLjuay2THXdTJM6tObGIc/Zj6TzswMDvbdPz0z81179ux65+zuuXf29/c9bJhmCVESAO/iR0EYEOKTzfWNjc9cu3b9jy9fvvzHSytLn6nVq5udThvqSnwC4iBBwuDoR7i61k1B4NPW5iYtLtyKrl+91lxcWGjiijjAhfqUzmTSuXRqT6lU3uMlnKyMY4iIE7I4JoX5DYNOe319bfH6teunzl84/4kzp0//4ekzZzT9l7Nnzv7RpUsXn9nc2NjgnFuMVJ4xkUd0hkAYIvTuHgI9BHoIfJ0I8K+z/Vds7vu+IQTzQj9MY6dMKaU8xgheB08EuuOxCdsXnm/f2Hh1Bg11ool1f7q/uhOe0KbbV6f6Ub3O4XaqldDdNVc4Fxxd46zf72y1262ldqt1C3Sz1WrNd9rNJb/d3oSTa6o4ihjJz/LBDqwZg2R3TD26JlL6ET+ogT76gXQqsWHrlMDhNnWriO56ptcvpcu0gHhWmvADl8EZY8CGWX4YWkIIrQZqv/yt//9h9P+Lr63sgXQ6O4kX5VHGWZoYeXBkhYTrjA0N9e3fd2DvwfGxsZlsNt0PZ+wwKKLJMLiTSacHCoX8sG1beY5+TGF+oEsI59VsNpq3Fm9df+rpJ84+/9zTZy+dO3N1dWVxFYFAA3BFDCctGl+SMVcyNqCDwUhxAeaIfIgkgopYuSSlJkEIKNjnUYzTlhhhCJlCkcFUbKJAk2bBujyUdoaYGhXp/jpYQIAiwTum0PejZr1er25vrVa3t69sb22e3d7cPL2xtnZq/ub1V+GsT9+6dfNKvVG72WrUb/mt1kYchT6AFQg+3HwhWxwbHZk+euie/YcOHDxw+OD+/cjvnRgfGy8V8tlkImHCEfPA9zuwmZVWs7GK/gHKtCyQQ3UDKPAjAZE47AfHEl3ZBDA2OCdNgoCpUnYUxgKcOrA5nOZEUFyYCIQypXxxYGxkdPrggX279+3dt2d2dmrP2MTI7sHBwV2lYn4X5miX57q7LNMcNQT3GOFSigik8wYQdCybUokEpVMpQlsAKgjT0G0DeaWUsY9g1Ucqu3aKvgg4CKpRo15rb6yv3dJUq+60deACewCvpJfL50aLxcJ4MumlmZRCKclI66kJdkIKioNXN9XPFJHGAzEZpb2kWyn3DfUP9I0lEl4Bc+9FSln49CugAfjgt3f3EOgh0EPga0RA7y1fY9Ov3gwbIhcy1v+Lmi42NhsbpoGDBYat9XbnL9iidHl3r8MPY4w4NvjbDYngPInhAXwQcMRdkvHrmyPKSfdB9KDb6G4CHTTBYeqTggbecq8sLS2+DHpmcXHh08vLi0+vriy/tL62erlR31mF3/IJm61uf5sI4ymQTj9HhDEIY2HHh9+VXTmgZzevyxTq6Ctc6q46xhgxxogYMc4YJ0ZGFDPLVMrkW1ucvsqFICshOmKcmNyby2T2ppOpcc54AmS6jpNNpzJzlUrfOyYnxv/h2OjY2wq5/EHBKEvQU59OIIDJFgv5A+VS8SjajwtOOdRbCBKgJrCVMZxwJExmGAbItHASYJj48mFatim4KQTpyVSxZCqKDIojHaAwzogEfsBL4LuVAzwdGYdCRhEpGaOPBCGFQ2MkwYdzw+DCtgxumoIZAqrLCOwCtI90W8YpMgRJyKEgU0wRTkPazXp7a2N1eeHWzVOXL5z/ywvnzn7sxtWrH11YmP/4+sbqi/Xa9o24E243qtWNzY01fHrZOd9pNesEGbLpJA2U+wqT42MP7tmz+x/s3jX7zt275t65f+/ed0xNjD0w0NdXSCeTFOKEBk671qrVzrTq9bORHzRljGBMSsgpukEBcC2NDA8d37tn7w/s3b3nB8ZGx48PDw2WgCu5jq2xVFHgxxgbItfXka7j8AGBkqJcJk39feXi+NjIg3t2737Hnl273jE3O/Nm0H4ETwP5bNZ1LYtkFFKM0xIBXA0hgMttS3JsSwcSheGRofv37d379kOH7nn77Mz0/QgqEKC63XZBxw9bzVYdJ0B1zEFI0J/BTsGqG8gA+p1Wq/ka1shrCPB2oC8JxsA3ZZfLpUL/QKWUSCZSUkY2bIPrfqgmmINbKhQHx8dGD+yanX3L3r27v2/P7j3ft2/f3n9wz8GD79gLLCfGR98+2D9wfzadKTAWc9khK4HAD0EKp97VQ6CHQA+BrwOBb+qmYbZNgbFtGcWOUszAlopv0aR9mnbznyW06d4Mv13C7seYzilssBIUY5NX8N94ViC8uRNSBg66WVdoPCNKQDvt/CRx1HFdBmesorDRrFevrCwtvgJ6YXnx1vMIVF5YXV19dWtr40KzUV9SMmrrTZvQXqdd3l15FOkx7pDenDVp6TShCem2GJiQoduXup18wa8uvUPdKs1AEwETBpGJDGKxJbHze4nE7Rr6klf3v44CqAnLFhVGbMix7T7btnKc4zidkTANw3Fcu5hMJmbxVr0vnU5NJRJun2kajsE5mXBy3TaO3ee5zqBjGzlDcBdVQmPHgAPJmAFTIRgZyBscjhmu0eQk9YkHv42DJMLbNCPClxqpCcpIKKNAxDknizNmkVKcSUnoT+DXJdTpNoAtZozHDA0IA3aJw0pwXEIhTA8rAAAQAElEQVRcxeAHwnwaDACBOPJMxghg/ABBw+b6ysrNK5cvnnnlhRdeOnP65GcuXzr34vLCwoU2Tk2CuLXZrNfWNtbWL9W2t883a/Wbfru1STIOLFN4qWRiGEHAXCGf21XI5Xblc5lZnEQMAx8PQVcHfZerW1tXt3e2LrbqjRvo14AcsSBSBmPkIHhIuG4im0mPof+eQj6/J59Nj6Xg0W3DoKDdpnaj0ey0WjdhZ+fq1epZ0FXQervZbAnG4qTrepBhBMHiHOSYQ8AzUcznK+lUMmVwbsRh2PJb7VuaB9bSDiMVcM4k5oscBEDJRMLLptPDuXx2JpfNzKSTyWHXtj2Ohu1WU9ZrtWa72ZhHUHSLSdnWc8BJEruzPlTsQ87Vre2Nm1ub6zfr1Z3VOAw6Bmcik8TRRzZTKOcLo0nPHYLKLtiSQMa2TCOTTqYKuWwf9J4E7SoW8nOlQmGuWMzP5fNZbXuzSc8b8vANi8E6DBMRuGVx6l09BHoI/DdF4Ftx8G/qxiHxdiwVtxRTJvbzr4k3Nl4S2FkZHBTBScoYb9JxTAp5+CWwUcSArG6DzZs06c2S60o4QDgVknhTJ+S7hL5IG2GnfRVv0SfXN9dObm3svIpv7yd3NrZPV7e3zsNh3SKpWuxOHzg/nWcYU2/GmjR/iNXdmLtjC06iS4x4N8UzGmAPJi277qOJvsrFiBFhs9c3ByM4NcNizOgypy996bfPoaEhiwnhOZaZtgRPmoYwTCFIQAYOZoJzskyT8CmDkokE6Td527a6Ds22TTIE5EU77WRN5G0TdRbKOZGWmyEwIImAQ0qBEx2holjAaYF8Iw58Q8URYzjl0DhxJckxhLRA+hMH6jBPkuBDmcE5x1jcYIQ8EeSEXIL0mAYnEgwTrUjieEDGQUdpojggW3ByTEHohyAFViSlxBxIBC04XiLw4WgjIjSpG0xuW1xsu4axwSK2zGO+EPFoQflqyRb2ahAFy43qzvXtja3z68vLJzdWVy/tbG/hRKFJBmcEB0q5TIZy2TTyLmEcatSqtLmxvr2ytPzqwvzN5zZX165EUbAOfarAuyOIJIg0Yc4o7bmUT6eoAB7phIdypQMT2lhZobWl5c2t9fVn1hYX/xzHPU8iSH5l6data2sryxvNRg0ndzEl0QdBCmXSaUKARK7tdAOIRq1G+HS1ubG29szG+vqT7WbzpoplwxQ8cjCfnuNgjt1ufwRKZJsmCUak4pjQVuGEMF5bW93a2d4+HYX+GcxRFdTVkTB/MgoojgLFmFTNen17ZXX5VHVr8xT0r0Z+m1zYBPTJlfLZexAE3YO3jJzGR49hmQZ50DuVSlIGp02ZVBo4akpBjxSlkh65rg2bs5RtG7GBMzbbNGVie1tR7+oh0EOgh8DXiQD/Ott/xeamaTLGyJSRNLFlMt1Y/3wh6djiThna4cb+JUFKwVkSNlNCykBIFQgduk4UKddtuqTfCEG6jAhOTaG9IkKwoaIoiMN4Y215ZWl18eYiTk8WV67eWK5vb6w0d6rrMgir4BNq5ZFiPEXwW9R9Bi8G/qQkeIF0iufb4xPGeJ0YUfeB7lwYG7JQl26XfWGf26V0uxtcBBFxxrnQV8dxGJ6/5L1nzx6RIXJjX+JzDum/SbA5Yxz8oWnQDHx/JQyCc1EYviLj+BUp41fDMDwZBcGZMPAvR2GwHEdhRwGbrrMh1oF+K6i/6rfb5/xW63TQ6ZwOO61r+pOGgBQGYwp9/LDT3ui0WzdbrfrFdrNxtt1unu2gXRC2a3BotXarcR0nBudAqGufD33/iozCK1EYXAgC/xz6nmu3mqhrnvU7natR0NkRKvINoo6Mw53Ib9/Am77+FHMe/M+j7Tnwuh60mjt+p7XdaTWudTBup9U8E3Ra56Drldj3500KVwyDbcRxvCm35fb8/Hy1QY2qtOR22A5Xm436jWp1+/zGxvor8PYvVre3X6nXqif9TvtkHAanKI5PAatTUeCf8tutk/Vq7dXtzc1XNlaWX1iYnz+5vbZyPfQ78zIOr4RRoMc9hRONV/12+9Wg3dbYnozj6CT4nJRheLLTbJ5qVKsnt7e2wGfjla311ZcXbs2/ujR/89zq6sq59bXl17Y210/VqtXXWs3G6TAITkdxdFqG0WnM1Wkf+EP31+qo39ncOrW2unxyfXXlZLNZP+V32q+1263TnS61kXbOhL4PCs502u2zrUbzbKNeO7uztXVuc3P97ObGxvmdrc3L7UbrUhB2zmG+zjYbdbSpnm0BS4xzPfKDathuVTdWVq9tbKydqW5vngY+kKN9GvN+GetoS0bRVqfdugw6Bd1PwUZORkFwMg6jk1EUnsIcvxaFESiEDv7pKPRPyyg8HYfhVRlGO1hHYRyGEWw3hg3rBQLL6t09BL4RBHp9vh0R0D75m6a3VJJzpQylYlMh33XWXef++hDYovD+TNoT65RQp2Kcu8Qx6VSXmULgbdnovunCA5MmpttJSUq3g5PF5tl92+SIhvCGi7YcxEggOGAIKJiMlZCRNFQQWVIGDN/kBRcxl1IZDALCSyNFH+qS4IxMkH675kRd3gpjSf13AHGE4SJSelx9ygD+eMANZbpBFXXVxO9dN+ogiy5g+EEggV8FvTURceT0zV8PUogxjk0cbb7MvbRkhIwlEGwkozi0ozgWUsYs8AO/urO9traycmphYf4/Xbt69bcuXbr02xcvXPj3F86d//DFixf/4Nrly3+OU4FX4Ji249CHrMBahjuNWvXU8sLCJ65dufwfL1+68PvzN65+9NatW3+zubm6LEQcuQ6PSEZb9XrtzMrK0qcuX7n8R+cvnv/YlcsXPnb9yuVPwnkurq4sLV27cuVTFy+cf/z8+XOPX750/j8vLy386fra6p+tra794fyNG//xzOnX/uNrJ199/OL581qWv97a2LjJiRowlEYU+vNwnE+sLi//4ZkzJ//wlZdf+s/nzp7+T1cvX/gkeNxcQ3R56cL5vzl/9uwfnD196qPnz535L7duXn8azve07zev+3W2Zu/Y9W1n23/iiSe0E4yAYCsVpDYpsOb9MD4Px/vS6sLSX8/fuPkfrl668qGzZ898+PRrpz989uzZ1wn5M+c+fO3qlQ8t3Jh/fG1z41kERxfanXC+Vq1dWVtbe3p+fuHjly9c+Mj582f+/enTJz90+sypD51+7bUPnXz5ld85efKV33nt1KsfPnvm7IcvXbn04aWF+Q+trS3/F8zLGXwiW4a5rXVajRvr65vP3bp588+vXD7/+Jmzr33k5MmXPnLqlZc/Al4fOXvm1EdOvvrSR868duojV69c/n9u3rzxZ8DkMoKd6+trq0/duHnjj86cPv0HL7/00u+/8PxzH33phec/evLVV//D6ZOn/uC1Uyf/4NRrr37s5CuvPg58Hp+/fuM/YVo+BdnncYpz8/rVy399AfidevXVPzj92qk/uH71ysdWFxf/Zmd7YwH416NOY31taeH8pQvn/vzMqVMfffXll37/9KnXPnrzxvU/QID1B5cvX/7IuTNnfu/c2TMfPvXaqQ+/evLVD0PnD7/y0iu/i/n6vZdfeP4jL734/EdefP6F3z/16smPov1HESz+9erG+kIUqI5PFNCePdGJEycU5qZ39xDoIdBD4GtGAL7ia277VRsGZoD9WBkkpVBKMXhDwo9O4PTpdp7oc6nesrqEHymJweELBB2awIiYknDmCkQghX4glDGlU5Qj1QroAEDpgCIMg8j3t8OgsyXjuGUpFaDej/ydgDM/VLEMSUUdFYXt2Pdbkd/xZRRKhsCDkeyOwRFYMIxBUjtySdDl9ri6XBPGJBAD3UmZLidCu9tEn73UZ3Ofl1GKIRhjkiEBwZEx3/fZ57W5+8EwOCI+m8WxzYlzztBUKYgYh51Op1arbS/O37h+5tNPPvnS33ziEy996q///JVPP/VXr556+YXTVy5evLi1sb6Ek4I2QS+BroLxdhR0FldWFi/BOZ554cXnXz195syLt25cPVWvbc4rqdbwjWYVeN1q15tnV1eWXjrz2snPnHzphadfe+Xk01evXHi5Xtu+Ua1u3wD/l1997ZWnX3zxM0+ffvXUM/PXrz+/urrwwvLSreevXj7/3IsvPPfMp5966umXXnjhqbOnT7+4ubFxDZguA6ylOA6vtFq15xcX5p985cUXn/zM00899epLLzx18eL5F7e21q/CwV49d/b0C88999yTn376qSef+8wzn7ly8crptbWlG8udzsavP/7rzQ/8+Qf8xx9/PAZcCk5QfvCDHwx/5fFfaX/w8Q9WW5dbqwuXbl6/fObs6Veff+Ezz376qSee/Ou/eeKv/vLPu/Q3d9K/+sQTT37qk0+eeuXl5xavX73Y3qkusEZjrb68soTA7MLLr77w8hNPfuLpv/zjP37yz//8j574kz/5z0/80cf/qEsf/09/+OQf/8mfPfGJv/7EE09/+uknXnr51SevXL74ws7mxvWA1Jo0w/XqztbC2sLS2etXLr3w0nPPP/3sU598AvP0xF994i+eePIJjA36G/TX9OLzn3ni0vmzL2xsblzd2d66gWDj5MWzF5995qknnvqLP/2TJ//0j//0ib/487944om/euLJp4DJ0yj/zJPPPPnMM59+8qXnnnvq/Pmzn15ZvvVSq1G7vlPdvn7xwrkXX3rxM08+8clPPvUsOpw/ffbJWzduvtiuNa6q0F8KOtHNjbXV86++fPK5Jz71xBOf+ItPPPnMU5986syp009fOn/+088///xTT/71J5/6qz/9i6c+8fE//fSffvy/PP0nf/JHz/7Jxz/+mT/5+J889xd/+sfP/8Wf/ukLf/rnH3/xrz71V8+/+sorz169fPnl2tb6TbwjbMOwO3pe9PyAvm3vnuI9BHoIfP0IwH9//Z2+XA8jMOD+SB9U4DCj64S7TXVhN3OXv9ZljDESnJNASnDy2oFqx8/gSOXrJxcMjligMZxqtx0cOwIXdRdJUlFEQadDOLpuNmvVa7Wd7SvtVnUnYsyXvt+JXbcdB0HHFLIpo2gnaLU24TQ26zvbVb/dDOPAB4+QGL7RMwQrHESQgYEEUXdcAzKKOwTvqoHTpIMTgow6ZWh7h5Dt3gp1qpv74h8cFulCLoXQ3XT+S1O5TALfM0Bk4Zu+IQQiJ81VaZBxuEKhEBRjLGlzHhuGEWkC00hBYY4fDiH1CZFpGGQZQlnCRD8W4BMF2gQdFfs7nMXLiH+uCouf94PgPBl0LuLyQhDHl3BkcwXjXjWUAKmrCKquguUVUuEVJeVljHXZ5vKKadAVS1nXlAxvoc8tYuw66q4o07ykDOOiarcvUxRdisi4QEZ0zorZaTKM18iyzkacn4t9/zyO4LrUkfJCK4ouMJNdEEJc5EJc7XTErY7rbmxvb+PlnDQIXxozlBbuLYTUSNYMM16PZXvRcfhNovCG4PH1u8mywhtxxG/alr/UcWmjakfVktGuDlYn6gAAEABJREFUm51sVSTFemwAl8BaCAKa1yczPHJucrSXvrwZhnQjRH+HO9ctsm7ETnzT49GiQ/4agVczjtdF6C3rvmFoXjNMuoIQ87Jl8S7pvCb9jPorfiCuEoXXpG/cpNC6QegTmuGVGO0jky5RRJdMZl4ShrhoGyEwCS/Eon3RiukCl3TRtNVFZkSXJfEuRbFx2Y/4ZZRfYsIEhRetSF0AJhfi2DofRXQhCMRFy4ovGkZ4WZG4onh8TXHjWkz8urTl9UiyG0bozrMwWuRCrrBQrZsm3zBJbhmGuc25xGc7tQ1MgHOwQCq4EXJ+jchfGqnV2piK3t1DoIdAD4GvGwHtY7/uTl+pgyLF4ZQYI9ZtdvuXuk86r4lev3T+DnH4GnTqtoPjI30icockTkfiMNBBSNRptxrtVnOj02otdNrNK512G9/hW6/i+eV2o/FSrbb9YnVn61x9Z2cLjjNwGAvL6+sBT6fbUbvdQKCy1WzWbzVq1dea9doLnWbzxU679Yrfxrf9VusSnuf9dms17HR2MGZbxlEMJ070+gmPlo0p1ZXzjuyfS3X55wgq3dYU7emzD7eL9K+UOr5QDBGdZqGLvjStrelyKRmkl1EtjMLFIAjOBoF/KgrDi6HvL0adsGmZFAiLNTmzmwgmAs6VH0d+Iww6q4HfuRgGQfdvCIIwgFPqrFIcVaWKGkypOouibQQlm7Uo2jjxy7+88S8/8IH1n/3FX1y3stl1eJj1mhDrUb2+HoWawnXgseZI2aV6GK4HqM+ATOQNm9Z5FK0FprkG2dZTKG8RbRRGRzd/+aMf3fyXv/u7m7/8wQ9ijA+tn/h3/27tX//ar61m+vpWfc5Xm46z5l27tpZdWFjf9v219WZzPdnXt4H2m7/y27+9pU9GcErSevz2qYnG5cuSfnP/AE5Yfun3fq/5gY98pPYLH/xg9Vd/53d2vhRpvv/63//7uub9O7/zO50Tjz8e6L76+d+j/AMf+UBNt7mbfue//M7O72jq8vxV8P3VHbSvaj56TORbv4exf/3xX2/ofr/x+7+xrXX4cvTbj//2lqbf+P3f3+7yBW/d57eht6bfBW6/+4e/u/nBj35w4/3//v0bGpelanVDY3Ru/cbGpa2F9XM3bmxourJ8ZVPTDZR7RW+DPE20UUZ9bnZo/QMf+tCG5nOHfg28P/jRj26O7hnd3Ox0Ni/curCl6fr169uj66Pb/jV/RzRS21YQ7CQTYlspf1uQuWXweMsyzU1TiE1LxJue7292EonNBtHWv//4x+snnngi+rIT1KvoIdBDoIfAV0CAf4W6r7sqxEu5ZByHCYojUGFfjoGu0HTbaUs4e0UC3QzGCB89UCy7pAOUOAoJzpWajQbVdnY6G2trK8tLixeWFhaeu3Xj1l9cvnxZfyf/0I3r137r1vz87y0tLv7F0q1bpza3ttbRP6jadqy/gXueBz9LVfDZ2NrcvLC2svLna6urv7u4uPhb8zdu/vbN69c/On/jxp8sLS58em1t9bWd7e2bzXpjK2h3gigICIEA/HlIEq+cSsYEJQkiI6UufYn4g/QF5496BX3whEBF90Pu824pJUNwwD6v8O6HclmanIetdrtWq9YWbi0uvnz9+rX/eP3GtY8sLC78+cb6xivb6xtb1JYdCu2tWMRbgvM2goN2q9HeWFlaODd/7frHr1298uHLVy59+OrlSx+/dWv+bK2+sxpLuWHBmURRtAWnUisUcOrw+tgMk/GzP/uzsS5bWFgIduPU4kuRPs3Q9UOvt1ny/XYjmaz5plltWVZT9xkYGIhPnDihwFoTks/dd8bRbTT97BNPxJoQhEhNX67f5zh8++U0ZhoXjY+mJ4DZlyON6R3SuOp+QOyL5kGX6bov5PezT/xsPPDyQKxPpBDsd/Sc2js79VaCdowg2OzgRCtMJtfNON5ulctNXKHmAX69u4dAD4EeAt8wAvwb7vnFHZlq4fSEQNg9dXXX42IbvJMSXDXrks6B4LBJogFShiRCMNKs16lWrXYa9fpKo9G4AjqH/GuN2s6p6s72qxsbG6+sLS+/jCDkpWtXLr948sUXXvjkX//NC08+8TcvPPXkJ1995aWXLl+5fHl5Y3m5Ra0WmdWqsbm5aYJEp16P/VqtheBm7dKFCxdefemlV5996qkXX3z66RdOv/LKi1cvXHhp6ebNl9dXV1+pbm+90qzXXmk3G6+2W62T7Xb7FOhsu9W8iufVwPc7OmjBKQ3pUxVNWofPo27UAsWIoLUC0Ze8OI46bMtSX7IShfnNzdhw3VbUau1sbWyv3rh4+drzzz/7ynOfefH585cunLxx68bVWrWxQX7coBo1LMuqqziusTjeCsPO8vLKyuWzr736vP47hec+/eQTL7z8wvNL89cv+9XqEg+CDdtxqk6l0vzABz7gw0EhOsSgr9+Yyu7fdsDhxD/4+ONfknSdpjv1ODkINS9NOq/LX+f7ZXW8M45ux4CoJoig298hPH5j93/Hve5g8xVTjekdugvXLwfLF/FixNQJOiFPnAA98USk5/QDf/7n/u/gpOlXHn+8jeeWptfzOjiJwVyBencPgR4CPQS+YQS+WQEKO378uMBRg2CSCRUjSFHwx4rwA7qTEnWf6e4LwYmSkiQ+47SbLYI3pevXr+9cvXL11SsXL/7lpQsXH7986eLvXb5y9cPXr1376MLC/B8vLy09uby8dHJzfe1aq1pfNyNZ16cFYRCE3PdD8JMOxsAuaRqGkbTDMGP5fspvt10iBC2sDb/dCXV7gwWhDMM2Pu1sb29tLWysrp5bXlx8fmnx1l8t3Lr1hzdv3vx/5ufnPzR/7frv3rpx83GcFHxifX311M72drXVbHRPVnRw8lnCuPpm+LlDyBIxPGkiQpYpxrgSQv8tiZASAQp9hWsLpxrW5mY9SqU2LZs2HUNuSqW2uSG3JD6f2Eqttky5Tq3Ezu7t3fpvMzoMb7Vxu72I05F5CsMbIQgjXccwN1B2A2Pr/ELUaGz6jtNEee8oHiD07h4CPQR6CPQQ+PuBwDctQKnX6ywSBpNSwvsqeOPPV1AXMAQq+lBB5++uVVLh80lMvu83azs711eXVk7PX79+8tzpc6+88tzzL3/m059+Ga//L7/0wgunzpx87eKlS+du3lyaX9lYWd3x251OHEYxBUSGxEciHEc4IBLCMIlMOHDXIPI0cZccCgyDOpzr/80WLUMUxyxQvmz5flBvNhsrGxubCEwWL1+6dP3UyVMXXnnp5ZMvP//cyy+/8PxL506feWn+6rWX8UnltUa9eq3d7qzHcewjxiKtl1avG6hoxl3SmmrqPpDOMfwyPCI+UUorjiDFME1p23a3O6q+4CbSb67/L5xuoKKVxJESPhvVyfNqZhjWUFZDgFH/hV/4hcaJ3znR+cHHfzA+ceJEBGqd+MAHav/fX/iF6olf/dWdL0moP/HBD7bQNgBJ8OrdPQR6CPQQ6CHQQ+DvBQL8b1UKeGLtdXW4otMvNRaawKcrCqNQBylrnWb7U2tLy3+Gk4yTte31+WatsdVpt1sxsQ4ZZshtrsj0iCLGcYqAIwhlSk624sxWNrOZaTrMMDRZZBgWPnNYTAjLZMw2ybUjzm0yTYvi2DHJtmNlmVKZpjDARymTGDM4jhcQMDDbwikHj+MwaAV+p96uV7e2ajtb19q1+ulGrf5ip9M+h4CsphChSEQoOv1iPRnUBnVBQKpvxpQgiE6kgwJEdEqnaPeVbwQRSp+mNJNJf2lpqd32vPbZs2dD/XciDDy/cu9ebQ+BHgI9BHoI9BD41kGAf5NEValUSuFzisLhRddH6x9NXb/8+iCKdMnrD68nirFuaSwlxTJu+EH7yvL8jXMby0vz29vrm7XGTosRixOJhDUyNlE8eu/Dc4+84U2HH3jDm4/c/4a3HL3/jW8+dt/xN91735tAj7zh3sOPPHLvgQcfvPfgQw/cd/j4w/fe+x1vPHbvQw8dOfjQQ/un998zMzA1NTAyvWv40L2P7Dn66CNH7n/4jceOPfTIsYPHHj566IGHjtzzwEOHDxy77/Dew4cPze3bN1MolZKmDiSCIAr9ZqtZ29pqVWsrrXp9IfKDVRyCdBQ00Jp1dWGEp7sJBQSYGSddr9W+3V4hSGESX3di6K5wCqJZ6OqvRApBigRF+OYf6vTxxx+PGeueTX2lfr26HgI9BHoI9BDoIfAthQA85zdRXv3XD2DXPQ6AX1YgPHbv7gkDcl3n/Lor1vWacIRAuhzVkjN8rIllW/G4oWKjxbmI7FTSSqVTxYHBvn0jo2PvHB4Z+4mR0fHHBsfGf3JwZOInh8YmfnJ4dOKxodGxx/qHRx/rHxn5yfLw0P9YHhz8nyqDgz9ZGR56T9/Q4Lv6hgbeXKz0Hyj09R0uDw3/g/6B4X/cNziEPiM/2Tc89hMDw2PvHRgeAY3+eF//8Hv7B4e/u1wuDxs4VXGEYA6PlUWEg5soZrGKcJYTUff8B5JzQAnhFUPABb2lTgkZBCZ0h/CsVdckqYuSZBHJUOEEZWcHTHp3D4EeAj0Eegj0EPiaEPjvvhG86jdHx1KppEwjhu+NwVA7X2SR0786+LidoqB7f+5JwYd3CSEKwfejOpYsDnhHdSwR+QbnkY1PLo5lJj3HG/ASyd04TTnsJZOH3UTiiJtIatJ5UOqwl86A0ofdZOqIg3rb9Y5ajr2bcVGSxJKMGznLSQxarrvP9ryjmofjJo84XgL9E4dcL3kP8vc4rnuP63rTruelTZM4CKIRxXGM70AkOXJ4ktBNgbrSKwZlQDq9rSFDOcoIpyfd4ATPSj8TccaVwh1RJMFYtr/C36CgvnvjxIS//33vs//NT/2Ui7yn6Rd/+qcTmnT+p26XW7/52GPm3YQ6C+ScOPEY+vzT5C/8zM+k7tCJ970vfeLEXaSfX6d//thjmX/1zz9H3bbduh9Jn3jf5+gXfubHwe/HUz/z4z+e+umf/tHEicf0OO9xuvL803+a1OVfktDvZ0DvA6/3/ciPpLuEvC7T7U+g70//6I8mfupd73JPvOtd1onjxw3gygAGe9e73iUeg57vAx66Xo+l6T3veY+jy3R7Xa/bQXdt57ofun7pWynFdDvd/g7p5y8kXafLwOUr8kM95p6YllnLcYe+Qn99DNbV6zj01HSnr9ZFk9ZL66ox0fTY29/uve9tb7M1b932Du9uCh66j27zT9/1ruTd9NjbH/N0HfQw7vR7HVcttv6bJ6553hlPt9ekx7yb/um7/mnybvrx771tA3ru7qbHHnu7p8fpMv/KP905eOyxw+Z73nPc0breofe97212V2bopfXTpHnqMj3nul3X7mB7ny/jbd1//Hu/N6Xpjlw6fzdpfLo8Thw3gAvXpDHQPH/mx7839b4feRvs8zbdaQsZLJDQbfV8IW9pWTTmWgbd7m6CrMm76e46ndd9vhKdAI4ayzv0Uz/1LlfT5z1jreh507JDHoDM1WUAABAASURBVAG4P2unJ4j4Y4cPm9pmTtyF74n3YM107eiwqXV5vU93LjSPE8eBCdaf5qvbdnGCLBobTXdk1npr3nrsE8DxY1ijd+gEeOhyzUP379Lr8msdugTZu+V3pXo8janu91kbgCzA0fpSpMc4gbG7cp84cWfdd9eW1u0E5ECdpeXUfO+QHkeTHl+X6frbvLo8AMnn7jt89Pi6raZu29u8u/bQbQO8NeY6jzHF3aTLwJGBevdXQEBP4Feo/iZUwTS6PllPBQiPpOnzOaPi9QLBSLJQn1DI0CAKbJvFlsWZZVumAbJsW9iuxzQ5XoIc1+sSnslJJCmZyVAymyU3lSIEIMxAe8V5s9lun9vc3j4bxLIqTNMwLMvTZDsJ4bgJskGm45HpuCCbDMsktCPDMCCZSUJwJRCc4IGiKCImFQ5+8IFH6fhCb+8g7ZK6pFvdIXa75E41ihmKFFO6RBqIykyQ67r6GbVf/s5vbppBoZAKTbNghKGmUmQYXTLCeiljmjnLX09t53Keb9tulwYG3HKnk/CazazTdopelKgElj8QWDTQFvGgcN1BEbmDlm8NdcmiIZwSDXFDDrsOH45j57OkyygIhqIYfe6iuGUMtkHCFf1G06y0nXYx2LFyHrXzkYgqlk0D4DngCdHvoY3nuv2WbQ9Yvj0g0M/VvFwOWfhgN48yQp9m3OqPTbMSWVbBd91UY3jY/rnjx/VC54lEwrShIzUa6TCVykX1eoHa7bxlWblwZyezjvZA0svlcvbZs2e10/mckaHi7lsHJz/3cz8nNp/fxFSQNQQIhoisTeDdv7QklkCax+bzz5t6XPoq/O7w1rKulUqOFwQJTXaz6Wq+mh82qLvlYfpZt98DvYahp6b5dNr11tYSVaKk1t+GXhqLKAxLcdysOI5TDB0nk9ve9vQ4mreWUfPQzxoDI5EoCM4rwLHfMM1+wb1KMhEWdF1rft7VmOr2emyNgyatX1dejBeKVM5Ae9NslPS4nQ6VO0TlODYrwosqtu33aTLMVr/rRv1+EAy02u3Bu8mB3elxurzvgPMlUo2Blt9ult2Mn85EVlwwMfemEDl7x8loHAh45jodW+uqddRlGd/P6Hb1RqOk6bacHf0/yFKJoHtLyn7Yeb8Nm7sjF7AYNEwFMgdt2BqR39d22/n5+bR7Z641rppfq20OCu4MEkwjCKyh2JT9IWQqmmZiaGioayfDlmUXW62EVavlTNMsNeNmhWzqwzhd3HXaBP53E+Tp022Ex7ty4uVHz1MFbe+iuKLLDRGW2sDRASXDBNZ+ohDVrYIJ0s+a9DO5bl7bibY1bavvete77uzxbOnwYWGXy66VNVLNppclrE/PpfxOVMvpMhu4a/x1HwRcXbvXtqEx1zhrvkEU5TTWIWRoU7sYmnHJSIhSJMJSMpEoaHv0grUErZWcc1h7C0Nknct1bD3/OSJP8zBTosvDhOxafk1e281jX8hr+e+QiXW9g/EyhpHR/aiRTPtulKqmKampUzQT1XQa+XRS27Mu03bbwhxq3fU607pou9L2rXXTNqPnjZLJtLYbvS9q2sG8aQqFn9NzqOsJ60rzoLsubcO6TK/N9ShK6b5dPkGQ0Dpqu9Tj6DYab02E/ULLo+v0fqRTbWNaNrC+ex/AY+++G4E7xnt32TeU37Nnj4qMSOnzk88xUPS5f58rvTunMD1KRyxIGYPX1icLhpKcWNxhLFZSShNBAueCG0IIwzA4NgAdsJBpW4TFDLLIsh2yHPv1MoPQVEcAzTiWNztBeKHarJ9f39i6GQRRQwhTCc0JnXFz07LJsMBLk2mSMDQZSDkJIch4XWALqSYkuGNijBRjWng80ufiC4ZHTUhwf64cD7gVSUiGroojygFzaUSRos1N1H35Wy+MrUJBNFotR3heMuF5hVwyV04VCv2avHSuksh4RVPk0kAx0XbdZJdarWRLiDQ8etZ280UrmelPp8oDyURq0E2m+03XLDCFgMf1Sq6X7ctky0OpXHHYtVP9rpPWNJRM5kcSmfxYJpMbTeRyA2k7VWaGl2PCzDDDynHbLWfzxeH+vspYrlQcz2T6hi3Tq3Ay8pjOvCWsop32+hOZ5Egyk5/0cumpZC495jreGOQYz6QKE4VS/3RfZWSmUu6bLpX6pouFgelstjKVz6fHCvn8ANl2oROGmWppMl3GcOVUqliwrIFSZWhsqH94YrAyNFEp9E0OFSoTQyOTEyMTM+OzQxNjM/j30P6jo8VkcvhX/sWv9J/4Z/+s+PP/+/9e+JV/8S/6f+3//OXh3/zVXx35t7/0S2NpOz029MDQ2JHZ/WN9s3nQ/rGhTHmsOTAwOl0eHjowMtNfOHBv/+6hyWFv//5hl9wB8Cn9zI//TAobjavpp/Dm96M48dEnT9gUy8kH3zw4Mjc3WhoYGysNDIyVhiaGE6OjfdhwCzs3bqR129dPJryls0up4MCBgiiVBveOjo5ompqeHnQKhaJwnAwcQxKOKimwKTqWlUvmy/3lkf6RqdnZ0crExMjw0FA5k0rlksm+9GazmaJEIgk7SMNW8mY6XSnly8PZUv9Yub9/NFsoDKWddClSKsuESNV9P7lUKiX+5x/8wS5RLpcupNOlNGTpGyiOjAwOjA6PD48WhsbG+oeHx/r7h8fy0KdcKo/mi/0jiWxuCMF9xfbsoiXsoptMVrLF4lCpXB7O59ODnpOtxIxlf+zHfsyD4zPoCy5gxfXbKAKmhDM+nitkxsu5yvBgIV8Z8qCQnXYKjFspdHOxStxUMullSqUMPuEWi6OjA30DA0MebATRYzkmynHgUyyV+isjIyN9lcrY2MjIaKmvbzSHfLZUGssXCuMDg5WxgcowqDiWy5dh3+l+h6dLWeVlRwwjbWWzqbZDGWXIfMJLlrPZ4mCh0DdSKvWN5NK5QcvzSgnPy/rb2xkdJKcymZQNmYqVSqk0WOmvlPqH+kp9gxl0yhQyfcVCYSAJTNIaE1C2r28oj2fdplLsGxzo6xss9JeGCrncULIEyqWGvLTXbzqJgu2ZOdOwC24mXy5WBvrzpZHBvr7xgVKpfzCZLQ7mS/39aUxuKZ0vcdfNdGw74TOWEKLppVK+99hjb9fk2nNll2dN17QTyUQeWvdVyrlSaaBSqQykigPldHYglyyVkn2Wldg3OOgRkdcJApdKiWRmqARxi5UU2pZG+gdTAwPDhUrfcC5bHM4WKkPl/uHBdH9/JTdQzFpGMRkEmUSd6t564HqU6veSfX2pZDqdz1UqfWVM3MDIyGClMjikaaDUP1jKlYcKw8ODw6DywMBArjhQNpLJvAk7dpVKJcuZfKk8VC4MTlTyhYGSnSqkVZxMJVyWgfMvVPr7+yrFiX5tt6YzlE1ImTC2t20dzDauXnVpbCxZGB/P9Y+NVQaGhvqyQ0NlO5fLC84Ttm0nS+UytqD+/nJlaHCgv9ifTCQKWctKeQg89LrWpyT6pPrX/o//Iz+ZHajMzc72VQYG+rLpdNEWbjYOw6Tf6WjMXGFXXNomL3/sWHLsLW/JZqanC1ODgwXoVxwplQp94+OFo3v25O+ZmsqCp6dPu/UaAN69+wsQ4F/w/I0+6j/eVGZkKiJsEV8rF3hx9jqR9vOa0J9HXIUiUIZhKB+8YskRUBAxzolz1iUhbucVKZQTWZZJlmkQSUlxEKrA78hOu7W6vbXxqeXFhb/cWFu54Pv+RhyHLaXimHNSXDASnHf58W6q83cRY8QRgAjOFekLY+gEo+ikSxD/s6J387pUoTkIDoI+WwY5uw11+lkCVhEQEwIddMcvTTo4efzxx3mr1ULsZDLDNK10MptLZNL9ab2hZTLD6VR+IJXMlbA5Z+NYpImsDEDJxDo4se20g03bw2LKpDP92CeG0rn8UCadL3MnmTQty0246XQmlS3l833DhXJpOJ0tlL1kpoRNZcBNJ8fSifR0MpOdzGazAx5+bM+zuLBFbBi2k0plc4XSaLZYnssViruTXmpW2OZQzGRRMZFgppVKpNJ9Hvon0pl9yUT6QDKZmk2ms1NuMjuTyKZ3Fwrl/YVy+SC2zYOZbOFgNp8/mC/k9mXyhdlEPjtmJJ2Kk0wWo6Ts82w1bAkxBbF3Y4M4mM0VD+fy+UPpbP5QNls4nE5njyS89FHH9e7zLPMB07UfEMq8n7HwMOfWrJR8liJxSBns/ihSDzNmPWIL4yHXth70UokHuuQ5DzggZrj3c86Occs84FjsgJlwjzi2e8wQdEhye1dstAYtvOWnRCpXR5oIRSl2nGEEEnuZRUcAztFkKnnMS6SOeZ59yDadPYaVmGQm3tyJyuS0iw30sRLUj2h3wkokDpied8zxUsfcbGEvsB1ihpGTjKUxlx4JAZapVCFfHsoV+nZlC4VDSWAlbHsmNtzh0OEVJQ2cJsU56JV1hA2IcuV0MT+RK5bm0oXsrlQhO2XbzpBiVkXFoqhMM29zXuREJU04suxHkDGWy+RnCpjPfDm3N1uu7C2XK3uKfZXdxWJld6Fc2JUv5Ofy5dw05mo0lc4UTSeRMUCJRLqQzxWHc/n8WD5fHkynUv2mYfSnwjA/k0pZ9IUX3jD1mzC37VLCFiNmyp1OpzJz2UJuKpnPDHnpbMF0k24Io2ZELresDFlWXyKZHMtmMnPpXG4ukc2OJTyvYppmAg4nnS4UhsqlylT/wNBMvtw3Vy6VZvOVykyxWJ4p9/VNV8pDM3AwM8W+/plSuTieSWcHkp5TZkr0MUP2GRZVPMstmKadcpOpbCZbGMoXSuPFSmW0kC8MeYlEJYzjssN5Be9QZeYZBStpFyFLf6HYN9zXPzBWrvSNFnK5vkymUMkWc0OFcnkkVyqNZSuVsQIIvMaKpf6xXL48NjAwMKrzRdTncvmxdL4wlkjnByw7mXFsJ+Gl0rlUNt+XK5TGMqXSVLlQmCjlK+P5YgGyp8YxT8OZdKaSSToJg8gxbEqwgDIuS+adtlNMhryAdZ5xbe56CRusy6V0sW8oWSxOZPPFyVwhN5JI5wbipFUWsAec0ubNOM7WXTcdWV7OS2b6nXx+NFMsTiTyxelcbmA6nSvPpPPlmWwWz9niRK5SGExky3mBPqEQaRm56XbMU522kTVNs5hMpwe0TWTylal0sThdLFWmCrnCZLZQmMoWSlP5Ym46U6xMZwvl8UQuPeilUvmEnbKdXM7JporlQjY/nMrkx3OZ/FDeS2WthJlidibvJRIDmVRqKp3JTHvZ7Ihr25VUIpEhomTaMJLcNDMinS65ydxQOpGeTifyM2k3O5a0E2UX9ljK5axUsdiXL5fHC5AtnyuPJTKZssRpFAuCPHTJec1mttrplLHmJxMJc1cyncPaK0+kcjnsk4lM0kwkBSKlwDRToScyqbSZTSQLxYThjlheejzpuuOQbSxtJ8aSacxvIjGez2SGTARCy56X6McpLfWuL0KAf1HJf2UBV/wuZ4vthBj+UZfoy13siysM7bQbDRIH91nRAAAQAElEQVRhCH7ai6MNgg8iPDKQTlGkGTP07xKeEXtQFAYtv92Zb9RrZzZW1166fvH86dX5GyssCJsskvr/JA/7PYM/QAemeVE3dgAb0pdONd3OcyW5VJwLFQS65DZ1/4BEf93RdLuoK5oWS/fV9NkCXdhto8fSJIkzhB0aK4OkiGPlfoVPPPj8wLa3t7nneV226WLRLQ/0D/cPD+4ZG5u4Z3Jq5vDU1Mw9k2MTuwYGRgaSuWzWSCYcOCBDMduw3FSy0Dc42D88OjswNn1geHL68OjE7KHBsbFdxVKlgv0fPQr9pXLfxODo8N7B0fF9ff0D06VKeSSVyQ0XC6XxgeGRvWOjU/eMTkwdGh6bmEllC5kQntm0sSozpb7K4PCugaHRw8NDY0cHhob353KFUdtNFB1ssHAM5ZHRiV3jGHdycvLwyOjI/lyhMJ3O5qf7h4b2j4yMHxoeHT80NDx2aGhk/PDIGGh0/PDYxNThmZldR/bs3n/s2NH77z987L4j42OT05lyERtzZa4yMLgfbY+OjI/dNzI+ce/YxMS9k5PT901Nz9w3OT39wOTk1ANjY5MPjYyOPTI0Mvro8ODo/eXKwL5SubJveHTk/tGx0eNj45PHJyamHh2bnHh0cnL6YfS9TTNzD0/heXx84hHwf3BoZOjY0PDo0dGR0Qch60P9I4MPVYb6D2bLxT7HcbLpfLo8tWvfxH2PPnzsvqMPHN+/557jc3v2PzI3t/uh2ZnZB6dn5h6Ymd314P6Dhx8+dPTYQwePPnDv/v337C0MVPqFa+VN164Uiv0TwyMTR8YmJh8anZh4aGh05FC+1DeCgCVHjuPCYE1pmiKVK2WB99zg8PCxgaGR+/sHhg5ni8VpK5XoZ5aZMThzBGNOMpFOF/sHhwaGx2YnJmcOTM/NHp6cnj0yOjl1sH9kZA6b8TDmKCsj7nHOE0RW0rSsZD6brfQPDu4dGRk+NjE5ce/E5NS9E1NTR8dA49PTRzVNTM8cGZ+ZPjIxO3dkcmZ23+Do2Fi5f6C/NNDXPzQ2MTo5O713ambuEGzlHuA1UyyUizB5106n9ec2ve90bZlw3UgkuB/HViqZzBYrfRMjo+P7Z3bvOjIzt/fw8Njk7lKpfziZzCUk2QKO03DS6STsZ6AyMDA3Nj19eHxm7r7xial7R6Zn95SGRvsGh8cqmNc9k1MzRyZmZo9MQ8bpXXsO79q1+9AsaGZuz6HZuV2g3YdmZmcPTUxO7x8aHJ7K54uDrmfnwjBKBCCc3romt6x8LpcdHhmdhW3co3nM7N63f3xqarZvYHjEcJw8cZ7kZiJVKfb3jY+P70XdsenZmSNj45P7gcdEub9/Ymxqet/U3NyR2d27D2tZZud2H969d+/hXXv2HNmzb9+RuV27ju7evffINNLp6d1Hp2f2HMEJ2h7MQ3+hPFCqjIyODU1M756Y2gWZdx2b2rX73tnde4/t3Xvw2J59B4/t27f32L6Dh449+Mgb7/2Ot7zlnkMHjs1i0KGMnciZwvAodlzbcFzGEl5paLw0Mbdrz9SuXffOzO67d3r3vnsnZvc9ALwOVCrDfVKIpMmYx+IY8Qy3+/tGCuOzc/tmdu26b2r37vtmd+0/NjEzd2xicu7Y6OT0scmZuaMze/Yd3bf30LF7733wvmMPPHx4am7PTGlwsD/l5lKpbDady+eHy4ODc6PTuw5NzO65d2p2F/qBdAqa3rX72PTcnmMzc7PHpmbnjmINHBkdn5zJlYvpUrGYBaa7Jydn75+a23X/zMzcwb6+4eFidqBvZGh0HLa9Z252z5HJ6dljw0OjB8oDwxOpZC7LTNNu2baddd1kvlyuDI8OT0/O7To8OTdz/9j01JGRiZmpvqGxRKG/PzU8PrlrdGwK+8bsvWNTMweK/f0jyWQybyWTCbzNOppXNpfLF/v6Zoawz01Ozd43OTt3aGBwZCxXLOTthOelUvnM9O79ow8/9Mju7/zOtx0+fvyR++65917My/5jB+85fPTQ4aNH9h+858jeAwcPz87tOTwxhXUzNDbaPzBQiAYGbCyF3v0FCOiN4guKvuFHFZmmgudXpH3v62y6uxDr/r5e8vmJwqMmJN0bG6USOLGI4vhznRCfdFkqiUQqGceE426SUlKXNVpKGVEchaTiiFQUbTRr1WfWl1Y/tba8eqm2s7XR6bQ6XKIvJISArEtKdXnIWHZThVRJBfElqCuVQuSiEGhIGes/ACYkMfwEk3pIDK5bd+UGQ2KkuoT2KFOgL30zzRSaoBZ8lCTLksh/xds/c4bTzg6PwlDBgaQKxcKuvnLloYHBwbcMDw1/FzbYt/UNDT9c7uubzuSLOcZtISMEYxYFuXLZKVYGpkp9Q/f1D468eXB47G1Y128dHR2/v79/cBz770A6k53KFfMHsZk+jODkkcpA/6FiqW8uly+MFkr9k8Mj44eHRsfe0D888l3l/qGH8dZTIcYc03azcBYjpXLfEfB6dGh04hHQEfQdT3rpMk5aiqViZWx4dPTB8cnJN03P7rp/YnLqQCFfnsrmCzPDw2NHRyamHhwZnTg2Oj51BM7vyPjUzNGJqemjk1Oz909P73rD9Mzs2ycnZ39kfGL6nfAJh/L5/EypUtk/MDx8ZGx84r7JqZkHJ6amH5xCIDC3e/eDs7t2PzwzN/fw5MzMo5NT049Ojk+9YWxs/DsGh4beUO7vO1ypDBweHB59AwKgt0xNz7xpZm72DdNzM8dnd80d37V796N79ux+dDdoDuWTkHlsfOINo6OjCHRGHhqbHDuOwObNgyPD39E/NHgsXylVUk4qlS6mBwf6wHdk5IdGRsd/HA7q+3ft2vW2PXv3vnHXnr2PzszuenRm19x3zO3b847Z3bt+YGhs/AcQZLyxPDA4bNpeOuFlCv19/eNjk1P3TkzMvGlsYvJNQyNj95XKlXHLTOQM0zUFtxWZJqFhttTfd6Svf/BNQ6Mjjw4gUCmW+6fgCEpuwrOwoXbXUK6QT5X6+mYGhkaOge9Dk9Nzj07OzB6H3g8NDI8cqvRVJpKZdJJLyYQQzLJtjoyRK5TRrf9Y/+DQW8bGx98IbNFn4vj4xOSjk9NTj04A17HJyePjU1NvGJ+eetP41ORDQ2Mjeyv9fdN9g0OTmOs9k5MzD2Ic2NrIW1B2tNTfn9UG3goCQ39/x5E208+gbhr4vsoUCsly3+DM8NgYnO+eR2ErxwcGhu4vliqzsLeUwEsC5FTJQsFNZwsj5b6BA6Pj049Aru8cHh3/nsHhkeNDQyOTAwMj4wh67x8aG/2O8cnpN0zPzoLX3PHpmd2Y492PzsztAg5z0GXmUTi7R6cmph4YGBg8WMwXxzJexsUiV5woVvi+o/ejSqWUhSO8Z3R0/E2wxTfPzM4eHxkdvw/zP5PJFj0ik9KJjNWPgoHBwUdhG2/H3GGNjT5crvTvKfdV9g6PjB0fn5j4zrGp6beOT890aWxy5junZma+c3p6+m3Ts7Nvm0Q6NTXznZPToMnptwG/h/qHhycKlcpoqW/44MDQyENYK28en5h529j4zHdNTM5899T0ru+GbX3P+MT0OyYmJn9wfHz8x0fHxv/R8NDIm/DWgLf8vhQwJg8vQMJMCcNx3VKpPDowMPymweHRd0Ke7x6bmPmeodHx7+8fHH1z/8DwIBeOxaC4NAwWMMYrIyOVkeGJR4fGxt85MTXzPeOQbXRi6q2jE5Pf0aXJ6beMoWxsYvr7oOe7h0fG/4f+oZGHC8X+qUSmkHKT2VQ6V5iCjd47Mj725rGpye8aGZ98GzB82/jkFEjrOvm2sbHxt42OTbxteHjku4Hl24ul/ofy/X3FvqGhUrm//w19Q0M/MAyZB4dG3tzX378rXypOYn3cg+eHRicn3oIg462VwaHjxUrf/nK5lDUtixlxzKCwhyBzcGBoeN/4xNQbJyamvgvz85ahUayBgeFsZWio0Nc/8GD/8PDbR8YmtGwP9fUNTSezhbxlJw0lZXd/rpQHUuA/Nzg2+gD0fcv4xPTxgaGhXdlsruKlU255oD83PDx2oH9s6K0jkxM/iODtH45OTHzf2OTMd09PzXzX9PTc2ybndn/n+PT0W8fGJ75jeHjkoVIpt6+YTg+W8nlXz1OPPh8B/vmP/3VPpomv2nC8iji8/NfKC44cgQJ+SaJLHGNnkJKZscW4b3BDmt0NjHQFfDkiB4QBYI8+8PPEBCPGSEcOFEcITqREsBE3mtXa1flrNy5s3Lq1ur1Zb4W1IMbGw4QgQnP6/Auja37dQp3vZro/cVcqzR86ocTgt09UcPihOD7/MBCKv/wNdp+t1HlNKGDACKJIHksFuVXb816voS+6dp89yyLD4LbjMANBoOumTMfzSnD+I5btTpq2M2O7iTnHS80mUvmpbKHSn8lmTLItSqbyLqiYSGfHvGR6xk2kp9xEcsJy3HHDdgcty8mYpps0LTtnu17Z9rwRJ+ENW65XNizbY9zsmKYVmradtxxvzE2kppOZzFQ6VxzJFfoqpptMmw54uO4A6kcdNzHquokB1/OyjpfMw5GMepnstJNMTdleYgJOcBiUYwZXQhiEPiXPSw4nUulBN5EcMExnQBhWHxNGhRtmv7CsMdNxZ+xEYn8ilTqUzecP5wrFvbaTGLVsZ8BJJIfRb9hxvWHLcQfQp8wYPlswVibGK8R5P+Oij4hV8FziTBSEaVZsxxlzXHcSOI5bjj1iYCzOeFlwXkRaFIwVGecFznlOp4ZploHRoOslRh0vMYH+U5btDJu2k86WCoWRwbE9hWLx3mw6ezSZTN7j2M5uwzDGOON5RizNBS8alj3oON50Ipncm85kEGgVDhZKlVlsvsNewstZXiLruokhN5Ec1wSdhizbzZq2bYEXRcRizqzYTSXtRDLd7yVTaJfCnCQHLNfNC9PyhOFwMi0i2+KJbCaVzhUmUtnsXCqTnUimMzhezowl0umpdDq7F/svPrElUlEccSENJgzJpBTMwURBzxEvkZzGvEx4yeSwZdmYE1EkIXIMukDvIcfzxtwkZE2h3nHLhmPnhGXDjtyS7oP+Y7bjjaJvxbI9LRTBdsw+q89ZWlpy3vOe9zjvOf4em29tmVEUMcd1wdbJO9p+3BTsNTUKUQYw/znX9gwcfcY4xMQXKE+YrpN2XK8COUddLzlpu+6UZbkjluXkLNeDDIlh101OQMZx2/WGDdPqE4ZRYtwsMWaWiIsyEa9oguIF07QSpmmbwhAcl4pjrjiFseJxYAgrEgaH2Vhp8Br0EunpdDa/p1CuTKaLhUwqk3aT+Vwhlc0MAq9J6I316Izbtl0xTMMxLdt1Eu6gnUhMOYnkpOW4o2QYFclYgRjPEedZYiwjDFGE/HoN6TUKSo2Yjpdjpp02bKcCHEbcRGpC88DzJOQeRd8K46LEhcC6MbG+nP3A5Wgmlz1aKfftzuXzJSOVtmPTEhjXKQ4MlRKZwpiXSs96yfQu20vMPUG0cAAAEABJREFUOKBEMrk7mU7PJNKp4UK5lDcTCTuOb78kuq7rWbYzZtvuLtvxZmzXnQAYw5wb/cIwiwK6AN8xYVm7LMc56HjeEbzwHC1UynOpXC4tHNsVpt0PHhOOm5jWhLZTTBijivEKdCgzIYbAcwz9MZce9gp3yvHcQQODup7nOa43iuxu23F3uV5i3DTtkmFZOdtxKpaHte8mJjA3k4Zlj5m2VbYc2yZckUjqPxUwDFtvmnbFcT3YQ2IKOoxZwNRLe2YimXFgx8NuIqExmfaS6REssJxl2LZpWmQKEXHG4kQyCftMFBw3MewkEpOgMdhY0Ul4mWQqWyiWKsOlSt/+TK5wxHScg4wbM6CKIpaTxDDHPM8xV8BiwHK8Mcg7alhWH5lmFmSdOAGnQMSIukS9i4h/U0FogaGEp1cgxvBzF3fGvgh13UCT7nKHiGS3EwsCzg0B/41gpVvy+o/mw4gYJGeckRAceYagRBICECIl9SxHYFNrVas1v90O7Ncj4FhgAw5DCBYxsCDG2OvEiXPwwTNnn8ujkog4RfjVfQlbLDZIPKGUIVDp5r7Uj4IcrxMp0jp+rhXKUYZCbIIxYVxd8LnqL5V717sokckw3/eZPkERlqWwUkhg8QAtaMy4ZNzhwiw4ydRkrlQezZYqTipdMNPZcsX2kiOWmxo2nURR2K6hsOFGiodBxMKIWAQhYvCElzIlcaFixhUKQ1/JjXqz9Vq91T7dbPtVP4wJC52cRCrlplKz+XJlxk2mk+CnQmLAiVMMvCQJYsxSjodlmy/swkLczS0rHUO3WqNJ1Vqt3mq2L/pBfFEqqiv0YYZJsSKqN5pqY2s73typtrdq9Xat2Yr1uLredL1cKpM7lMkWDxuWmYukYrHCuFJRO4ioVm+Gq+sb1VtLS5sLi8tbS8tr22trG9W1zc1t8FzZ2tlZrTfadbidQDImY8xDgFO3Vrsdbu9s11bWVjaWFpdWFxcWV5YWl1eXF1eWV1dWb25tbC006s1qFMU+MS65EIQUdqSEUtLCiU5/pb/voXy+8EA2my0kXJyoR5KqO7XWwq2F+Zs3b15dXV5bre5U65jDkHFhpjPpTL5YHM7lC/eUK3174CgyeGVnIYwlAg6SGOm5UMJQyoCvYFYYcxG0ozgwDTuyHE/queCGRYqbpBhXEAw6EcWGYIpc001k0qlMdhjzMIR2LkNbbjpkWG7SS6Yns7n8VDKdTUkpWEjoF3EVR7EyLZMsy4XPcUz00xiHsIHqxvbO6vLq6q2N7e3lJk4kA4k1h34Ym9BVBrEExTi4UzJW4MU4UvJjxToxw8dV08Cv4RoiTFlRlPWIsqkSS1mZjGvZNmOGAY48jiQDD1KYJyWJR0RmyIQdkiXDKDQj0/QiYdiSBPTGXEiGsWDPEbEwRF+pMDXsti2GUlGrE4Rb1frO2sbW2sraxtrS2tr6ytr6xsr6+ubK6vrmxubWeqPZXg7DcD0KpG+QiX8ajyimMGw1m42Vra2dM1gL58MwrkvGEl4yNZrPlybyhWI+WSzksoXSsOklBt1E0rWc7iFM4Edh1Q/CW6GUizHxdqQY6Q/W7Shqr+/UlhdX164uLC1fXlhcugB7O7e+uXWj5YfNWBEpLkCGXosyVExqvWIypGQGRcC2CYPfrjVqEH9+FXw2t7YXG83WNtQNLMtCzJSdK5bL+/L5/KBrJTN+yGwnm01mipVxx0uPWV4qgf0A2yTXtkMObBYOOmHZ9mg2nx317ETSQNAaR0JFMVeKiMCbYvz4fhjV683G9k4Vy2p7cadaXa016p12xyesCwKPDIKdvflCYV8qnc0yMkzTtFKCi5QQhqF5tdod2qnV2sB+YX1j4+bm9s5WDQvRj+IY+CpmmKEw7UAIC8uCK4n5JGDChIkhTCJudGWPiKkIziMC00hizvAMkFTIEWAyL+b4UIW9SMbYfHSbEO1g60o/Ss6xD5ih5bqRablKryfDsklYtmLCkhAiFtwJseKiGG/fJOwY6xFn9QL7nMD4BjHDwlQ5LrbEoVy+CMz79yJAGSdu2a1OWMOauQFbO7u0snp2eX394trW1q1ao7kVxTIkQ3BhWMLg3AjN2FhaOiz0f230+ukio95F/JuJAaxQYV+VTDCpCP8AsQLdHkPdTr7UL9rcrr294cnAZ3ht4SwMcIISszDSZsi6TRgGYAy/IGT1KF3SeUKOpLbSWFIc+512G3tEGBv671leHzeGacnb0lG3D/jg7uYZe50vKpDDL33eFSA6EeClYPwwcEKDrkx053r9ieGZaVlAt4v0L+h2BWpv3xx8bud8JGugr36bWN+IIbCAhCLGlCSm9wy9NqE5x+ZoD3qp5FgylSrn8uVyLlcadZzEKBZCiZmWS0BUMgHfwqM4VjJWDP0Y2GjiUjHwZChjLApj2aw2GkvYjG40W5157PNraOgz00w6CISyheKUnUikFDcYcZMgFBat1pwjb3DH9ZLJTG7YTaWGhGF6sSK/2Wqt7VRr8zs7tVthFK+hTwc80Z5TrFSn0Wqv7lTrV7D5nd6u1s5g/Gstv7OONr4wTbyLef2u5/UzbrpKidf7EcERUKPVamKju7q6vnFybX3jVWx8r25u7byyvV19BeWvbFerF+rN5kYsZYcxBnEYRfBBnU6nXavWFuCpzq+ur55aW117eR20ubbxEspe3t7ZOY+Aaj0Kow4RjxnjxEBKMYtzM5vJZAcy6cyEl/CGsQY8Rqzpt9s3qtvbp9dWVl9eWlh6aWN9/eXqTvVsvd5Y6HT8OueGcF2viEBlFhv5tJNIphVxJhUDDvQ6jrexFCSoe8H+CMQMA7AZRALEDWLcUEQGtmnMHWzKdpJWrpjL2V6yjCkomo6bjhUzA+iqCWNYcCJ5BCklz0vl3Hw2YdoWR7AlSUnJDUtxYXHGBZfEWBDHel6WtoAfPNIrO7Xa2Wa7s9kJghBzJiVjCgIoCbGRxzOXkhhBMMWEETMhOJxNslLuL2Rz6XImmSrZyswmlJUwk+RgdzYsy2IxM2WsdF8u4UjgeCCN4jFxEUsYPZFHBnSPiAg2pyTjmrCihcR6jOCoopgpSZzDcZhEXBDKqBMG7VqjsQDncHFtc/P0+vrWybWNzVNrG1sn1ze2Tm1s7JzdrtavN+vNtSgMm4xzX/KoJeOoBTU629tb2xub6xfrjcbFZqeDQFVCHTfjJtPlRCrXVyyWh9KZzDReGkZRkeBcwByjddjMEmxyPYyiGvAIJeSO8ONHslVtNm+ubm6dXoVdrK2tvrCyvvpCrVY/j444641v2wBnsAPepZg4dGEMOiOlsO0H1VqjdWurWj25sbH93E61+hz8ezeAwmTYmN+i5yX6YAOlRCKRcT3LTqby6XS+NG16iSlm2ElgKGEPfhjFPuZJGoaZsGxnHLpMZHO5BFkWJL5zMwJfirG1hlHUbrabS9vV6kUE4SdrtcaZWq2+3Oq0G7GUEefc5kKUDdPGqaPjmILDB/MEyjziTEipIj8IEPO3lndqO6exvl6t1uuXG632WhDHviSmFIPpEYdNY45JkNLENBaMpCLYCtYK4Vl12yrS9gGC/SD4wBDSUlisZMBetO1IoXlwBsNmigkYiYiAKWS1I8NwYKNGTAz9mFCxBF/GFWMI0WB7rmFFgrEYzOII48WE/kyQ5olxiQS3TMPKmTb0dZwKM6yUDz0aHX+x2midXlvfenF9e/OFTewHWDu3Gu1OLVJKKsYNxchUnJvSD3BoNWFsuq6gJ57g6g7s3+Yp/2bq36IWYf6UvhgjYIz78wb4gmeGyi4xQnsixgnm1m2kgxNfBJxwcRiLxDKFZSliKNA/DAMoRVgsFCE85oKTEDAa5KMAMTK2yLuXl6O76QgD9ZqXgni3CZsdeCrUK81T8+4SCu664zhWBo+UTqXEumHwJViyut+dZmAD+alL9GUvRuquOimlujuAuqvqc9nHH6dmtQpxsa6IpJRM4m0PG1UsIXKgGLXDWDYkUWyadsF13DHDdqaS2cxsKpPdBUc4xg0jqYirMFI+XgHakDtiXEgsE5LQLQAuQRwBz5iiSOqNSCnOIiyeAAHDxtbW9ul6vXXWD6IqVnbCSaTG07kCjlUT6ZiRwQyTMcMAqljckvS8WbbreelsPpdMZTLCss1YqWq1Vj+ztrrxGt5INxSxkLTBoHksiYJIVWuN1pnVtfVPLi6t/uHi4uJ/WVxeeQLjnw3DqEaYF9OyCY6AhGEq4kIxxmEZRAHOgtodf7NarT43f+vmn9y8Mf/xG/Pzf3hzfv4/3bx18w8XFhb+dHFp+blqrbYQybjNBY85wAOYFAYR4pPa+ZWVpU8v3lr6i8Vbt/4IY//h0uLSx1eXV/5yZ6f6YqvZWo7DqM0ZxYJzYowR49y1XXsolUoP4qjC9fAWGgMcOLr11ZW1J65fu/6Hi7cW/3JlefkvFm7d+i9Ly0t/tri4gGBl42YQhE3OhZdKZYfzhdJIKpFOSuJCQkmpFPBXFMYKgwgmORNCCeAXW8TI9P3IwAbHpCLAx++QRF/cRK6XSiTS2VHLtkYcRE3w/tSB7VfrDZxQNQjOgQzg6HoJ2/HcUr5QLFoIakgqySxbb9aSOFexIgrxchD4AV7OG1c2Nzef29ja/Mt6s/VUs92eb3c6TT8K4wguQWqrZ1ihHE4FqbpNDPPFLcdNQJbhXDE3nUnlJjHmsGe5GehlS2WLyIpYEBiKEVRiAnpwqe1BwjagL54JigouTGFIxxYxlyyIAgazJYkqSUpFsYqiWMJySTJ8BuWGSQz2GEOHIIzrtXr94tLyyrPzCwt/fePW/J9dv3nrT2/cnP/TW4sLf7K4uPTE4q0FBKfry412dVsY0Q6lrA07YW1HfiesVnca62urV2D/l0Hb7U4QCsPCCWHCdZLJwUyugHWW323Z3rhiLBEp2ajVm1c3NjavYNwqFNDqAE9GsWIUStZotwON5wvrG5tPrK2v//Xm6urftPzgVT8MdmAbFGI9xmjMuMGYMLkkJuBBeYhMKGW71eksVRvNM1s79SdWN1Y+vra8/h/bHf+TLb+z5ochWnMyLMvElXFhDK6VdhKZPE4g87sMy52LFEt1gihstto1zGUtiqJQKZW0LGsqk0lPOqlEKhYxE57A+IwxLkhfEULBIAxgAq0LW9vbzyytrvzVxvrGE9vbO2cQcSyHUdiJoG0M6k4iOhm2LYSJFwpibhzHIoqjThAEq37gn6s3m0+tbWx+cnt7+wXIcSWKVSPW9g9hQiWJBMYVnBQBOzzqCUbwSpI4OHOk8BjwDzAO4t15NyLiAugRRabBWi00s0zi3OCMW1wYJoGUYrBTBL8YRilsAhFsJ9CChZHqxJGKYqUwtoyFUB2zo2TsyVAJBeyVlktxrnlSTIxxXMIxDS5gn8RYGMtOo9leqTWbF3w//ozfaH2qtlN7stlsvdxstZaAXyuGWGhqEjET41uxH9hqO7QLw4agUon/3IkTjHoX6SfQqXYAABAASURBVFn+psKgNxWsQczuF7JVX1hw+5lhHl4nhk2Nc4bPBUSBiDiPDB5QQBGO4bH1aXMlzVhz0iTBIcbqlyhkTBsMJ6Yr8IwdnmA3SnAek5RSR9OwBpIYhHN0BCmYvSaJPrjBW/+iDrfOaTbIEgxPCcGVNlZNUgqlL90d0is9ZpfQGM/4/cKboakmQkrEGFcKumoifX2VA5TH0aaWySh8VlVhEGiRYdMSRNgDFHxi3A708XQUbYM31p9VSnqp6VwuvzuVSk3Ztl3WWEVx3IyiqBHGURvPEcBSYKYAEGlmWmdiAIYz4ERKYQhgGFW36zsbWzvnG83W+VYn2I5iyUzLziRS6f5CpTKeyxUHDYQjnJvEuUGGabnpTK6/VMCbZTqddVzXkhjJ98NqvdG8hFOFS/VGdYcIcwMciBgRcQxIfscPVlfXN69dvX7jwvzC8hW0X+8EQStWCnsTQzsGEQVEBaGvxpAxjjFNfUzNM9ms3Tcw5A2Nj7kjY2NO3/CAnc7ljFCGEkFGEAbYvUlFYICbiOEfMj4OUdaWllZuXLty5cLJl0+dfu2Vl05eOHnqtYvnL15s7lRvRWFQI6lCrphEH6akAlDMxolWAX6gYNuWbQiDQj9QzUajtrG2fuHsK6deOX/2zJkzp8+ff/XV185euXb93MLi8sWdWnURjr9NDK7UNDKWZect205hf3OAt+DcIOykZNmOi+BhaN++g7sfeuPxw+945zvv/a63f8+xSv/AHPBPY6I1FkScw/mRCiWTEnl8dXOzeXzacbwR8PXAKwSGVTiDTeC57YdBQ5hm5LiOk0gk+4r5Ql8imbCVYSJ2ZTFjTC+Jrq0Cd4ql8jF3m5vbWwvXF+av1Nutm34Y1cJYAkcmoQdpYkwoSZhHum3nGJfhW7+ZTGfy/f39u3bt3nN01/799x48duzeR97ylnu/8+3vOPLIG9504P57Hx0fmxpLhaS4Iib1+MAC4lim7SYy2XxhaHxq8uAP/MAP3f+jP/zDDxw6cM9hzPFkIpUoCmFajHMJComLUDGBHUGPz7ryE+MEnLjjJZx8sZCo9A8mBkeGEwNDg165Mugm03l8XnJEO4w6cJL1dke2AH9bJqKmZUVNqWQHx2vNlcXVjWqthhOR9kInCNeIiQ6ClCQiwcl8obQrnc6MY7pKxJgdhXELh3k3t7bxyabZbBAnSaTlYRQrAqmgE0Tba2vby/PXFm9ePHfl2vkLF677UbAMrDsgmBoDGoKgDydudBVEX3hVwouJioI4rnd8f229Wrv52muvXbt87dLNRqu1FsVhJ4Z7VhiPc6Yvgf3L5gilPC+Zw5qtWDi5k8RtP4zbzVZnoQ2Kwkjbo+16Thm69GcyqXQikbBN0xSES8mYsFcQGAJPg3uOZ2WyGa/S35/KFvLAwTNMy0JLIhnH7TAMFn2/sxj47bZhGIxrY2DM0OtGShnD/luQf7Nabd5c2di4BmeONSG3MEBAxKCjZBJWiIAA6W2DxKPeI7rUBVToJUhEjClFjBg3DNeDksXCwOzczP5/+IPff/+7f/zdDxw8ePhI38DgbCKZ7OMC3zg5zIxzSZyBDfBEtKAw0WAiFeMK9uLmioXBuT279rzxzY8efex/+l8eeO97/9GDIyODB/FJdNBy3KRiAkcuREpBTj29hCmD7cZKKVA3cMEGS4GUEhMVrC6vNncarSY+7wWRxGh6cKUMZA2lIqODCB3rV6xtO3yz0WDUu7oIYIa76dfz81Xbcs7UV23UbYB5YCDSYjAsABBsGOtKxdJkkYwZwXnrTTfGokMXTD+hnSa01QW6++vEGCPBBRlc8xME21DSNCOJ128lpSQsIMsSxDhnxFjXrKRUaKcJPCG1HqBLMF0YLOFSofZpyNy+fZJCoglu6MlQeIeQveu+Xaro9XFQIxWDQWvCAyeluUgpYZ7Y51H01W7PdZWFtwSJngBBSRkrCQqDsNluNudbrfbNKIwanDEPgclMsVjAN+D0mGnZKeBXb3c6a+12uxqEQUspGTLGJIM4elxgQthIyLQtMiy90TBsEkRRRLRTb9U3VrevtAP/InhsBFHY0evTSyVz2KAOF/v6DtuWk+PCINO0yPMSmXKpsq9crujxM8I0VKvdiqqNeq3Zat/YqVdvBh2/iTEVY9pWGHHOiXHMmaLuvAghKJ1OOYlEsmJZVoWIOxITEkYx6fmIobeKY9xxt28mk8GLR6lvcHj4rbt373n3/r17//Hevft+fG527r1TU1P/cHBw5Dtyudw+1/MyggmCgRGG6ups2ZZCmcKuEqGqjaHr8NQ7EZNVM5RtBhhMbgArTvpSmMg4klzGsSW46QlheFp4KaVqt9qqWW8GcRjtRL7cUDLasVnc4MSDTsNv1WrVFd8PViIlOzFMUoEhY8wQhkhZlpEyDNswbZtsx6FEMlHo6++7b3J68p0zM7P/eHZ2109Ozsz9JHB9eyqV6XdclzTmEkykwj4uJSAyJE5l3HSuMOwmvGHDNF3GWavTCW7WavWLO/X6tTbGR7+OadoerqFcqTiUyxYc2AR0ZAAUr87EFDGGmxEJRsSggUIZpgdzpUzDYoYwueCCcW6gmhPWaXfusHQoJiJuGMJyXTeVyQz2DQ3dOzE1/dbpudnvmt29+50ze3a/e3R88r0DQ4M/Uiz3vblUKA1FfmRG2uAYl3ACCg7Fy+cLw+VK5f5KX9+PDgwM/K+D/YM/NTQ88t6R4ZHvyBeKuwzTSjMuFDfMSBhmiGFlDBSCMFRRLEkYBrleotDXN3Dv9MzcO3btmvvhPbv3vHvfvv3v3rV77t3jExPvHhwbe+vA4FCfYXpkJ5ORcswI5hRvikYYRR2slbgVB0HYajZr9Xrtkh8El4I4bkDplJdI7irki3vxMlBOeJ7LiPQJQTuKo8VGo7EEG2kLzrs4MgJ4UmFNSRbEkYANCOwlLI5j1mpLXU2cMeJoz7lAH8E4N5hieDtSAEURg24My4AE6k3LIlsInsIkJhOZCsWyTLFyCBdslOJY4qJOhF/BjJww7KKXStteMkXEBQVRXKs2Gueh0/kwCmucM5FMpZxcLptKuIlcOpFOG8owfT9ifhyBtSTTMimZTOaKpeKR0eHhd4yPjPzjsdGRHxoeHT1cKhX7Ue9EMt7CPvP85tbG89Xq1ibEIcEYgT/pS0rFZBwZcRgaYRgwE4WmMJkpBDNNk7jA+oSSURwxGYbasJlUkqFZ92aMkcGBKWeMkyBSDLrGxBhz05n0QF+lfGxwaOAfDQ2O/L8RGP+z/krlJyv9fd+TTKcOoE0W46MtV8QZKYF1LEHgznBaYpoWYU4L5XLf/aMjIz/U39/3v+SyuX+eL+R/ppzP/+NiqXAsmUr3o60TY/1qXhrfKA4x57IdSwWrY67tef3JRGrOde3DXto7ksxldzMmRwxhwF5x/EYKwQnjUSRhLzGPY+hXr1HH9yFJV83eDxDgoG/abVkWTr5gWfLzWcIM6PNR10+a0A7GRYoIvUgixZzDARFJLFiJSUN8QlxypRnrOjTpttUpjI30QibG0FeBbg/MiJEgXAGC8XabTHyHNGB8KCEB4+cwboVBZZeIFPqjC2memnS7OyQlDOfOA9iJSCjBtTzsC5tqFndavp6ybqob3k26UHZFjXX2a6atzU0KgkAJpRQDCpBAYSOSMo5aHb+9COc4H0bhOhZzbFpGybasIdMQOQ79EMSstprNRT/0axF2b+xyseYB7ZX2Koi1FOMEYsTxwBi4o5Jj8/c7jWhnc7MeBFE9ljKSUIYBR8MwXcdxBhzbGeBCuGhLKCPbsrE+3bLjumXTNG3wwgYiQdiSorDWqNZqYRgGGAaciBhgYoyRYRo2NoLy9PTU5NF7j+3bs2v33r5K33jSS5Ywb7aSyu90/I12u7MeRWEbIEiGWdf6wReSaRpJyzSnQAdN0zwI3e9Beg+e91iWMSYss8A52YqhJ92+GGek/xFjmJE4gs0FcTtod3zejHmnHcjugZ5kAAybbFde3RPiMqScGJmMcYMz3UJRHEYk4xgRJ0fM2GjJlt0OmBGgOvZjP/Q7fiMMoyY2pFip2+wYI8E4B06aSHAUAE8yDdP1HHco4Xm7HNs+aNnWEdd1DiN4mTFNIyWEQYS2hHkiAMFwWbZpw8lksFH3ua5XQpENG261/fZCtVq9UqvXrnY6nWVFqsMN4TqeO5TN5obwhSmNMQ0B2+YGkwqTA57UJdKXpFgjFAscc+AtExUAgDGkpNXogqoUAwxEHB0gkEJTIpM4tzkXScZ5FjLnhGkMCGHtsRz7SCKVvDeTzdyTL+QnHMcqEucW6bE1BwZ/ZVkZ23aGHcfeb1rmfYYp7jNN8x7HcSYtyy5xrjFjEmnIOQuJ81gqgqngBzxQTsIwXBNrAfjh5Mnch+eDhmkcAL99SOcsyxyybNsl04SOUrCmweksUeF0O2aG3+Y+a0eMxdXtncZObedKu925HITBdhhH3LbtvOslyq7nJUzTQvARNYNOexMYrzRqtY0oDH0OOQRjGikIJknGMCdJTF/wjQzVn72lui03MY4GWJBKAUjCo4FOXDEmFDA0PS+ZLuZyw7tmpg+86c1vvu/gPfvuy+dzu23bTGMsbANhLQjCjSAMNwTnfiqXKdmuNQDsELAaURTLRscPVmu15pV6q3k9CIKalEpali0c10u4jlfJZzJlJ5XC3MH4SV8QlTFijGs8ByzbntVYciH2gu+AZZlJAeE454SUBIckzBToqQkJU8Swd5JiUnVtA11RTIb+uYvQjECwJbTC1s9fJ4zNQUwbvMIvkUQvxggPTAnODdt2Uo7rDtqWtd80jfuEYdxvWeZhx3FmLNvqg2wOoQO64ebYkzjDGQgEIxQzEkKQYRiebVvDjuvsEQY/Br4PovxB7CcHbcsatCwLtswMKSWAUVojPwqidWB6C5guIKrdFlzYjmsPZREUDfb13T85MX7fyNDIgWK+OJpIuDnIYUklCXuAlPqYKCRZJyLDbnEfm9nZs2cZHr/tb/5NRQDf++JIc9Rmo1NNSv98CQL+MCvMEVwMFqVuBmKY7rsbYyKV/IIyet3AGBaxEAZxLmBoMUXaOShJDIbNOGzOsghek0dK4QM+/DEYh5FiEd5YtE1IhQG1wXNO7A4x5LsE+TQnxpjknMXYVND9rlsSuqq7CrrZbq+7SrtZFKrXSTfqlkFMJRlKdclXJziXz7YVCBoEExLLX3JSMTRtBZ1grd2sL/i+vwAnuU1SmqhLKCm5jKN6u9m43gJFgd9Q2CExolYLEOBmUqKdijF5cRRgkw1JzwhjGqCIBBaMMK0EV5SG00xgATucse6mo1ugLTHGiHNOgoOExlCLK8ErgiiSYbMwsOhNLG4DjSETpJbYGzAI4cJCJdsyM3j92T83M/PWuZnZfzg6Pv59A319+3LZbNEyDVvr0WzWz2/vbJ4Lg06VY3/iDL+QFicy1EEwGvg+BX6Hmq0WNZpKE49RAAAQAElEQVQNwpsc+X4gpVQ+xvCjKJIyiom9LqOUEvJFCrwVts3YFEbQUSJIhImAhdkQNqVwro6u2Ev0DVkZbItxLsFDYmiJS0mloBYj0zLIsk3oIqSywJz0tkOk+RjYiBVnAiwEWGmASHBOBkiw7iPFOLqJ45iUhIyKiDMCXyiKZwnikFuAtEB32ikIoYtMwzBMLnLYGEuZdKqAjTClYAewiU6n2Vre2dm+trW1dQ2YLEVR0JZSdgPMZDo5YntOwUslXcY5NwxD66b0wIqI9FjQRCkoqd0/XIyScaxgMCAs+NfzDA0QrSnBYSmQW8vX7nRUrV5vbmxv31zf3Dq/vLZ+cXNr51a7025JIhtvq0V8jhpNpFJz8IsTjm0lNBS+38bbZEfPDXFMMUyQ4Cy0NCgDPtSFHrJJkghJIBwEwamgosgweGyYQgmBjsAGwmJ/CBHc+9RqNQk2BGrANlphGAXVKAqrsYoRREaQ3Hcgt1slEj/7xBNx8lbgt2xbBxlxrb7d3Fhdu15tNq9ApfVOx29xLmLbtgjYQ7a4g3W2srOzvYDgZL3V6dSiKAoZIMT8Ki0NhMeTVIIbyhIWGSa64bZt/MSE6hgEZCA3SpCPFS6sc4oxBnQTyrZsL5NOj5ZKxQcG+so/Ojw88pMTY2P/Q3+l9HAqkSxCb8DeulXd2b7SajZuGLbdLBUL/a5jj0O3BGSCObRXG83WzU7YuY7nRR8BCgjfj0ky4h4zjdFkNjeST6dcy7V14KIYF3h5jLt/wxRhDYUgrC1qtTvAs0nt7n/Fw8iyrXwymbpXn0IUCrkBxpilNSJso4RNiXGMgEnljBHjnBFhj4giiqMQ+wUOwbQdAVfLELFjupFlCb0ulRCcdGviwEnp9hEpkkqBOQMXzVdw3QYPCpbbNVqkRCSEIJxeIOWEuUCJws5z2yfggWBI2JAU03n9o4nAWOm1COry14Xgqcs52GpZuP5h1JRRcK3Vbp/c2d56sdGon5ekGq5tZ7PZzN6Bwb6HR4dH3jIyPPTG/v7ywWwmM2wZhsOkjPEvxAwHMN7IbBmq3olMarfN3LVr0FJL8+1N33QQBPDUTDlmlOsJhaFoC9JZRvofGuBmIEIbzDOMA3c3o1PtzCyy9YLVbe4ibQyMcWKs25sUeHerbz/CWPXT7QfYrH6gKDaZGVm3CykghT0MmxFTujX4MMY+y6/bgRgSRozdJv2giPFYCEYWUXBHLs6xNCRDffdmDFml5e9yJqZXkS4jXYYflDDGiKEf44K0fFJxLDNd95XpXageBunb73QU51xCHMmx4KGIXmU+SQQhrfp6u1mbD/z2Msk4oDiGun4zCjqrod++Evmd61zpzw2x5HCFTEoplJIK7fCoKI6QlUrGEkpIiRUsFarTeJ+oVPJl17X6bNtMGljpaERBGDQ7nTa2cP9WFEcthQBHl2OjaQeBv9hpdxaRtuMoYoYQ3LYsN+W5pf6+StF2HBNFMccgDIoxzAfIQbuKaRqTqNsnOJ9BVQ7OMOx0WoutdvNcrbbzaq1avQiHX2WMJGIFiBgrv9OO2+3WDtpdbDZbr+Br0iv1ev0VHLO/0mw2T7fb7WtgsiZl1CauujsRhiZ01vNICt41imMZ4Q3cM72o0C7EUSeSggcKfoMY45IYKWLooRR184oiINZBSQezHDPO4HAMMi3TMCwzkc8Wkzgot4MoMGIzZsIWZiKRSFu2hdMPbuj2AFrLECsVtZWWDcoiJYVNMY7DFvC72Wm3T3d8/yXg/XwUhs9HUXg+hEOJwoCkjAk4KAEgbNOwEWOUPcvpc20n7di2bQBEAG2mUslsX7lU7CsVc4mEkwTmBvQ3IGvKdOy87TqFZDadT5eLyZjIhqaCcCkpCYNIpWLE9FEg4jhmGgsIyKVEcKw0dGQwJQGrZEo/K9KdkY2CwAf8rZVqrf7a1vbOs1vbW8/WmvVTrU57OYzijgGkbMvOmlxUbMMsmIJbHOPGUURh4IdBEOyEUXgTa/ZVGcfPRlH0DPR/MfD9S9B/FSIAewkZ4lhJyANhtQyYCtLTJWGTaN8M/M6Ndqt5utNuvdxsNV/sUrv5UrvTerndaV/y240aEZxjHBuSB6ZwEIMTqRMIUmp8K45EpDqtlr+8trSJzxaLcEI3fb+zgjE6AhOAlFQsW+1W61Z1a+tmvVbb0ZExqUhqfZiSMB1JAsDfJqUMg8G+hBIiVpgmRYQ2AJ4p1ZWdkVTIKikjVKgYOsV6ng3BTMPgGcztMHjvZ8TuYYzmQDm03Q5D/0Kr0Xq5Xqudrjeaa8lkkudyuQHPcYYFZy6RIqSEUym3v69/qNzXNwRDcBkXpAmVMB97IJ3ODiSSGdvkptLljHGSUsHoo7bvBwudTudcp+Nr/IBn62TH96+FkWwScfhmZ9BLJEYsN5FTnHnCEDb6mwwj4I6hF9YNdShSMDci2KLSRDIGTgpdFLDhsRDUtTcOmTUuBBx1GwhCgoi65bqOQSupQsxz1W+3b8FwTsJuPhNFobaZlwJ8lgvDYBX9tb0wpCAMqc1ZxtAMeWymCvxlHLVC378VdPwzURg+D0w/LWWs6eUwCm+hrIZ2MBYIAPEEpwB6b21vbM1vbm6ebzTrV2Uc1jhXwjJFFpOFk1uWZIygP8bBtDIlJZ6hrIxlHEjYCgnL53ZMhplSxsDEBNPcv90J9v3NgyAwAia5BLCCCUw5J2SlhC0o5Bhxjmd6/cLs6CdNugSPhEbE9MUZj6XBYgvzSTZJJVkcxDyOwUIvIsZJXxJWHqFQLxouBBmGSRz1xISuJgrgo+EY9H8lcLuASErsobI7DDEtD2PdKoVfBX53iIgRRx2DPeH1F3sxZIjjbuOISC8ipggN6PalKxjB5iVcjiRijKM/J2QJRVhCRKTLIKeWkcN64zgmKXn3/2+IvspVazaZbqJSKXQByAzOmVSMRR3BMUQko7jTajS219dvtBvVazIKdmTk1zvN+kq7Wb/Bguiiaxk3Lc6bJgMLGcdcRXAwsRRSYZJiDQwoUgzRCvxdjPFiQBKns2m3VMpNpJLehOtYCcsQCotdNqrV9dXl5WfXV1Y+47eam0HQwelFm/DWtrW+svzi6urKixBpS+LNyBScMH4q4TmzfX1904V8yjUYRZyREgxIqhjxUUDtVoOa9Sq14C/q1Z14Z3OzubK8eOvm9eufvnbtyidWVpaeDzvtyxTHNYZFzgkzFofS99t+o1a9ubay/MdXr176v69fv/ZbV69e+a2rly/939euXPmDpVvzT9ZqOwhsgprBmWQMswLlmB4bP7gVdjwpokhB78+7YbdK12P6pEQfqWINGM46ZBDHUTWSUS0mFSmmGDcNTa4hRKVYLAwI086CrwMDECkv6eKNqt/x7H4EBo6A8jFOrMKg44d+Z1NGwSZX0mcS0IOw2a4vLy99+tKlix+9ceP6v7t1c/7/ujV/8/1ra2v/udGoL/o4KZJoBwi7tmYblptNpwddxx60TMN1TJOQJ8xbYXCgcu/09MR3Tk9NfEdfuXwI9TnOGAlDkGlqaZxCKp/vT6VTlTAIc1JJU0FXJSVJiUFk3Ir9oBlF7dCE4RiKQsEoNBlJE+AImD3XHaRUWJ2aiBH5YRhudIL2xXqj/mnM3Z+vb2z8SavV+FSr0zrnB+1VJWMf7bghmCkYM0lhQUjtMAhZ2Ww26je2NjY+vba6+qHlldVf2tre/IWtzY3fWF1Z+VOcKp6WcYhAFXOJ1gx2i4UpOYyCCMJghqLQJ7/dXEe/JxcXFn5/cXHxt5YXl35tYf7Wb9yan//txYWlP1hZWXhqc2trVffAYmCGaUIkunMpx7G7NhHHsVK+H7Vq9a3qzuaFoN26oGRUB5GEjcdR2Oy0O1drm5tXW9vbTSEkc7nJWCSZDELGZEwmZ+RgD9B4yTAEimHX5vTYJvYETQIAcr1zKElYG5IxJVUcxkrGEqarADnFCE79dkuvF1WvV+N6rdbe2tpcXlpaeOHWrVt/tbyy8JfA66VatdbKIDjNZFJDyYTXb3DhmsJwkslUJZ/PHxoYGPihcrnv+1KZ7LibSFrCMLkwLDuRSJUyuWwpmUlbCoMyCEEMsICiWG1Wa9XnVpZX/+Paxtpvwin/2urq+ocxH3/j+/5qFMUkTJMsyxEYyzOFnQbPDBciqYgMpVQYxXG14/tVv+OHKNfBmsK8kcAQBL2VlBKEhYAIQHZjYyWxVmQckkLQyfXsYBnrVOOhKQ47rR0Eh0uLi88sLy9/eG1l9ZexVn4J+d9cmr/1J9ubG6fCIKgy8MdcYE+PBJfYQhljnGktY44xGHDdXF9f/cz8/Px/WNvYfH+91fj5ZrvxL6r1xm/VavVn2q3mQhzhRQd8OBTiMiasoXizvtXc3Fxf7LTat+Iw3I7DoBmBwG91e3P91ArmZnV56XRtZ/tGFIUNQCpJm24c4ytiaJBpmynHNVxKi81GQyOhtfy2Jj2/31QAuOSYbsm0sSHT5f1ZpFX3Ue8dtwmPjG7/I9QpqZiU8jaZWJdCcNNWVjqVSRUKxT7Xccpopjd79NQ3dkUYCSxZdydi4AUipfkoFoMXvX5FUcTiWDBYPGcCjdD0dhV4oDfDgyb0RU6BFQg5fQtsHJzHCu9WDCezppfA+k0nirZl5jnnFkdH3GiqQDrH0J8RMU4M//SNh+5NjBFxIkkgKdEhJCMyVOIr/C/JoimlEwm0Jep08OKhsLGhr4KjxAKJsThjgBZjI65Xtzdutuq182G7eQ4L41yrWT/Xrm9fblW3lx1DVuFcQr35cYpxfgOAwAPhoBJEioG0aBwrGLcUKmZCKLsI+PO5zHTCtScswZOcsE23Wuu1nZ2b60vLl7c3N+dD329hg6YIDiEI2i04hPnN9ZWrrUZjCYt0x+AsdC0zCT2myvncdCGTyWAMg6mIkcKsgBQWvd9qLjbq9QvNRuPVZqP+Qq2+88L25tbz8zduPn/xzPmTt27euBa2WhuMyTZXEgs8JjAgPQddwmYhwpA4NjITKNtQLJ0wrf5SIT+IE4RMwkmiyGIKhop6qAx4wYMp7FBMkW3LulNXT9AT9LkrJlgURsNwhDwpRQyC42g3isO1IAzWfL/TxNtVbBiCPM9NF0v5Xbv2zB07dt+RY9/95jce/a43fcfRXbtnDg4NDc5ms+kB0+Au5s8HbmuddnO502xuyzBoqTiKFRyrgvzAsrm5uXb95RdePPXkn/3F83/wH37/mf/0u7/7zMbK6pkw8KtoCzEkCFOnYmZa3M2kUjjKtwZsgzsIAInAC+QCG/33SFOWISYwF/2YZ0ebomEaZDu2m0wlB/v7+2aGBvv3JFLeuG2bCUNwBaUjzIuv4rjp+61WBCXNOJaCVIQdPsYiAzRaBklCMfxTIKnAW9sUgQchGDLSac8t9lVSxaFyKpFKuExwTIMiDAAZY6liGSoFjx1HsEtFAgIyGQOR1s72xsb81fMXXv3d3/7QMx/63f/76VOv7tHPbgAAEABJREFUvPrS4uLCZdj5mpaNYQ9gmBc9JmxXwakrA/0FDFrbBqlYqTDAAvZDJqNQUBhrL+liEjIp187m0sliOZvrq8DSvYT5uXknduLECV62Bo1cOmOPDQ5mD99zz+joYP9oNplMO5ZpCgb4Yfih36l12q3VVrN5Y3tra7HdaLS7jOKYY0zOICOXigwwR8jSlZHLSBGF0BWrGJ8mgbZipIjfIabzkgSLYZtScdIEzDBe0GnvwFHOt1utU+1m4/lWq/E8HN8LK0tLL16/fPnVq+fOXVheuLFuWsy29N+jmWbBMowUcDWwdgxDsIRh8D7O2F7GOE5fWBqqAEJGKLNs2855nldyEk5eKZUCmcSIOOfEGKSMFUVRRGGIF4sgJsK6I1xoh1/qthGcu17CG8zlMiNYE3k4cZcxfJuWMpIyrodhWA9iH980QuJExKQEn0inWleJeYxNLnUArBcryhRxjaOSjJNisDeG5y4xGTPYaISXscb2xtrShbOvnflPv/eRFz72+7/z3MmXX3xlcf765VatuqrisIO5YBgI1i2FVGArJRSSYBlzkhGLo6Bdq24vXrhw4fyTzzz74r/7v/6vZ3/x137u2VuLyycbTb2f+Q1ScYS5h9wwd/BgYVN43DWzruO6JjKcWUpKGXbaVczPre2NzdNrK0untzc35pvNOl4eo4BJRYKgC4coYWRI4iK2LEa967MIaLv47MM3IyO5BO6KxbHqAq0NmnNkFRaWlKQwKaTzsYSNKOKMdYkUHmMFo49ZiEVLuGIlDWYayXwh1z8wNLg3nUruEnqxgA84EmP4BelFEcdYKCAYHCmUofvtu4MTvVaLyHX1M8SBMTAFkdAXJbAhUpof+nDGiSkJQUAEeTUxCIsSQisixm3b05t5OZ3JzGLRTWKLSgqOfmirmwrG9IZD+tIjYEDShGKwINLjxZEkyAwhsLxibE4EGXWHL0P6PzO+pesKBQk9JfjJKAoIa4QEkxIaxSSjGIFBo9mp3dze3nx1eXH+kwvzNz6xurzw9Mba8vnl9eW6lAFCrZBzGXGhJOMsJqx/MsFbQAUBlyE4k0KhUsWkZGQZSuYSXmI4n0nPJl1XO7eEjIJ6o7Z9YX1l+UKtulXD2OgREcVRVyYZIYCCI+s0mjv1+s51LNIbhuBNx7IS6URiPJdNT6eSiQqLw4QMAkMhoIDBkIrCrUa99iL4/uHqyuJvLy3f+ncry8sfWl5d/vjG1sar1Xp1qdXYaTKGzQGTxkgqTkqZnHF8OrJzmdRopVx6+8Tk+D+ZnBj/iZnJyZ+YnZ3+J7PT0++dmhh778jwwDsK+dyM4JRiMjYZdGRKEngQY0wJw5CGiJS746pSqaQAS/eOogguLWQx2kNR4ugEBxhik68B9luNRmO+urNVbTUbvmkIiSChUCqWHhweHvr+wf6BfzQwMPDe4ZGhnxwZGvofhgcHjiFWGhKcuWHgV5vN2llsWmf9TmObaeYyUqr7Nh4A1kDhR5pMhpZrdGwjbCsr9j1XBNBZchhYl+i2g3AMw/E8p99z7T7UOwrz0Wk2VKNWVa1GTbUbddXE6VQHp1QR7Acqk2nqAMVKptOpiXKlcqi/r++RbDp9OJFwc55jxSThQYKgCT3rURC1VEtFDIscphIBv1hFkerOnyQlGAiIMY1cLIkT2Z5tl7Kp9L5CNv99AwOV9/aXyo+lspl3pdKJg7ZjVRiTdhzDWMJODXZSY1De4FIhcoVtQ/04ZFHYISlDlXCxUMEfa4BFfpvFgc+UDAk/ZAALUxBhXsjCj4U1aRmCHOjn2lYBAfa9QwMD/2Cgv/RjA/39PzE6NvTY2OjwT46ODj82MjTyQwN9Aw/kCoUxN5VIYIjujeCEbW4+b2Y8cjOZbKYyPDA5PDr6psHBvnfgROot+Wz6HkvwHHBuA+PF6vb21U6jPt+q19f9sOnHUkK9kHGkQkkmSCGI0xTjGCEigXkzuiPd/oGOjMHGOEmC+F2dOFNMgDAOmUIxjQvJsNmqV29sra89s7Gx/ntr66u/trqy8n+vrC3/Jxxpvljd2FiADB0vkfDSCWcA/XFywhzBMQ74Q14Vh34c+X4MG1R+p606nXbo++0wikIFmzIsBDPArWQJYxRmOUhKupwYCVRapijgTeO+Urn4A7Dln8wX8/9zqVx+N/bnN9mWVTEFNNV7sYwzSc/bl8/nDqCuhE9MeDFA/BnLiKRqMhk1YTuYTslUFDDoRZAN8wkZSEnBpRIc69sSyoJxmYIDA04G8mjMuYo5kzFKJeBSpJ8Fl4AqdhDYWMpRpmy3Tb3HEAM74MgVsFWYC8YE1ogwWYylHzImI8B0uw0Ygp/EMBJ9O5YvpeVGwgrDtkWxb5EMLdgoN8BPcMyPkEJGkV0uJUoDfZW9+Wxmv2sbwwZjdqfd3qzvbF9pthpn2m3/iopVnUM3JTGujDkXjHMDsAoheBBy2YhlmyguJPVhE33bX/ybiYAZYqIZjE0qppQiTZh9Yvin85oYBmR45owR1ykRDIsRU4Qn6l5SKT1lzvTEVPHQPffsHhoaOpjL52YTyUQ/59wFc7RlxBnHzPJuSuiv+aOCiBNh9ZPeIJAj8jwy4phxARsUWCDalpVi1O0kkUiMD8IzRylDCgOC/LFWBFtgSMSY0Vfqy4yMjU3mctndWPtTOPrtNwR3OEMnKW/zISI8EUmtP8qgmK4mXEpJkjFIoZIwCMGpg3QMtYr6L3fv2bNHRRGiGiLpuq4yVADhMSCYQU4NeAzVYozrR7XazvzFqwsXz58/c+niuVPz165eWLh1fWl1eTUI26HAps5ZHEJfbJCQxyBJTEpGTN0WM44huFQc5QaQS7nOYCLpjruOPWibZkbB6YHHZrteu7CzvnYpgIcVKoJMEpBL4lBLKAJD7D7whvXtrSs4IbiGPk2mpGVbZs5z3f5MOjFkmrzCVGxzDZaMieKoFbRa80sLN8+eefXki0/89V8+++zTzz535tSZVxeuX7reaWxvMN9vYVMIOalQMIo4+sIfMds0RMKxs/Avs5l08lAmmTyUTiUOpROJQ6kkKJW8J5VKziY8t4idB6dwEl1jqB1rmZWAcIiOpRAiDgqBvD0Xy2RbUhoACZtNbJCS2HqBDaEzBQbJBlPxRr1ena9Xq+dajcblKPA3GUmh8YIse9KpxOF0MnVvKpU4lkp4e5PA0zKw2QWdrVazebleq71S29k6EzQbOGWS4KuAo8IYEvMaS4tDR85jIl/KOJaCYUd93ZAwtsSmjLZKWAbzkgknm02lSp5t5qGOGQWdOmS6Bud5qt1ovIjxnm+3Gs/hje6ldqt5JvTb86TipuDMdmyzP+klptLJpP5PI8cgo8cZdSJ8t++0W0th29+Kw3bTjluRxSCHlKEhlZ4HKYiUUFIxUkro+WDafqAHJwPznXAdq992zAOObT9g29YDjm0dsExTrx3uB/6G32nd8CFLHIarJOM2xpUmJsTkhMUqJcWRIoLNcs692BMsbguhIgavgvUZE1MgknoeEWzHRPB/JNEeqeCKbFN46WRiNJ9J7YN+h1MJ7yiEOppIuEeSCe9wKpnYl/S88YSbKLiuh6VEcRLrjM6eNRJRzoOaKdgMiryS53m7Xds54Fn2jCl4CbLFYae92mzWzyHQPF+vba+2Op0W+UqaxDiw4VCFIUVQIhGgxNjvQJBXl5lEhLiYOTzk0IcxJTURw3rQekEPnBQolEUcGBPD+lNRGEVBu95sVBdv3Zw/88m//tTLTzz1yZMvvPjixauXLixvbCw1WnFb5VNuCjqPwh5GtH0IRoEM/e2g07oJmU9Fgf+c3+k8F/j+Z/wOyO+8FnQ6S3EYtAzBOIK7rGcbowajYSUl9t2IoIsOEtyE4wwBx93A7nAaeCJ/0LXtCZNTAvi3A7+9FATtbUxWwTH4sGOIFOaUyyiII7/divzOut9u4rNmJxAwceiNgENhR1eEPAgYAQMZ4oUKRMCFa8wYaRnQDsvj9X5oz8CYcbQRJE1TkIW1YsMf2bYQNknfNllsMBULUtgmVcS5jPAsTakik/CSRF1eEXjEGBu2JWOYTmTxTse2ue9YZDiy03Jk4DssDk0uYx3EYF6lEMQSrmUNZV17JpVy9wCzSZOpFObOxwvC4tbmxo2VlcXVTqtWUzKMlIzQLyYtC3DlBFVVFHHCxaWMTaXipVxO4fHb/u6C8k1DAYEAeHHGsG8oSUoqTDZKXr8ZUs4ZImCBtxwThi6wWBnaYDNjKEcdEmZw03TdZKZ/qH9mcnLyOyuV4nemM6lxz3UTtmUKwTkJYiRgpqYwyDQMwt5FKCLGwE+TJGaZJnUrfJ8zBtvDkzYGBrGoeyHDiBgMXztevSkYnJHBte1EFOM7b6Qiyblgrmc7hXJhCN/vH8pk0w9DlgnLMjOcMxOK4tb6YlBS6CxJSvSPI1IKzyjTqQQeUsYkY0loQLwrEhE5oK9w/+zP/qwqFAqwaJLYIBWFaAxnpbAKpYy0weMcRiGqQznuWmfb32lV17EgljYb2xvN7U4jDKssaNdNFeCEM0KAE4WKaflkxOMoEDIKhQwD7AGxZBCQK8Usg6fTSW8m6VrTjoXjYaHQFLw6rZUo8C826ztXo6jdgKPuYmYKRpoEUqwx1W7Wa2try5cbOzuXW/VaPWi3yBKcEp6D+M6dSLj2uG1y1+AKTi5WTIaKoiBicewbUdxWYdjoUGfHi+pb0nG2o0ajJmy75ZlmB7tLG92wuSk4aQVbkAR5KZ10KZdOUQpp0nXos5Rw9LgMm6gwGBeEgBUBCbFYaoKDZdi1eBgFQWxZVqyDwoTjQA1LusKJXNOMLCFiE9YqpJQ8lj6PVcsxWGNnc/Pm+trK39Q2N/6qurlxtVndqUO2MOHYIpNMJCBPIp9JCy2LdjJhs1lFu1Nry0uf3tpYeba+uXU2DsMd2xQSTkHZAAT66R0VMlEM85Ydn3hcV0KEpiGDgEVBO5ahH5GMFNpaCcfKY4xyMZfKpTzHk2GH+836Sn17/ZNLiwu/hzfs39jYWP3V1ZXVX11aWvx38zev/cHa2soznXZzPY5CQ3CedS2znHCdomOZ2FwlD/2g2qzVLlc31y80G9srEi4xZJ2YxVwKFQem4B3PMCLPNmKTM2lIBC4US4gvLUHKMpgODsi2TAO8IaKRsWFHpiFcmAGP42C7ur1xcnl54TO1evVULKObTMV1ruIYa1BpgpeImQwV82PBo8iSvGkTY6YlGDOZJE6K0B7rKSaKsTCkhAl1KGjh5dxvK4KN2wYX2aTnwFl7uXTCgU1bnmsJ17ZY0nMpiXlyHdt1HctOu8nItC0fTks2HMd0lMzIVphjceyAj+PZVsaxjAx0NFkc+p1Wfa1Zq12qV7efX19ePrmxsrIjOh1GjHGDmdwxTWYwwQysS459hmNfYCChZFc24M4stLVsB1+PFXYfdVuXKCAZdBjGACQ+pzDgMvTRPWBcxcwUZLqmZTkWzMF1wpcAABAASURBVFnAVCJNkSEM2IhhCs8kM5X0srlMajrp2pO2KZIGxc12o3p9Z2MFp6or/8/y0tK/3Vxf/dWttdX/a3N15dfqOzv/obmz+QrsZtUk2bEFJZKWOeoafJSFnQRFMELIbgtGKdemXCpBeU1pnXqUtA1icUB+q76NRfFiHaee0m93uIw8kythyCiOO82O36xtdVq1G1uba7c6rZ2OUIobXONF3OTEBBH0jngUhCLsdMx2q2XGQYchMOvOtcaRxRHaxIxRBMsLURQRyZDD7AyDlCVkiJgv9HgUeSIOYG8KYiuD4oBTHDIVh6aKA5tFoR3FgcVkDD7gEcOGwpBRjK0lDM0obLlmZHoGN7242fQoDBCgRFipIRMyYOgnBKmC55oHXJvf61p8NwaqUBzCvDtr2LKuLS0vLmyurESyHdoI8k2KfcR5knHYrsJYCAo54ZKWKaOMiALsNQOXLsEQUPhtfneB+WZhEAJs8OIxDE7CwSmlMAVEjKhL3R8NO8rZZ0mSzmtBYJhcMGYNDw8VDx88sGdkePhoLpO5J5VITLn4Joo3L9MQnHPNUElsSCDwIVywVGxWqAB/BgJTxqVk2veb2hmFMGIKOZqDFIZTugv6UJcYNg9YLbpJPKsuMUIbKY1cJpWdHB+frpSLB9Pp1MGE6846jlUwDOGgjQCRlglMoaK6iwh5wsVID6YJD8T0jybsqTr5asRYt4dEO5loNFQk/YaM4+ug16SMX8EZ6VmloiWTsRqzLL+1ve1HtVp1cWFhu1OtVrcb6+2wWlV+vd4Og/aNKPDPxFFwMvL986HvL4dxsB4G/kLgdy5jsZwMAv9kHASXVSSXiGRVxnJdSXlGRuHzePt6vtVsnISPvdasbS1H7c5WFPrLMgpOS9THUfR8HIWnoyhY8lut9Z3VjZu1nY0L7UbjlU679Xwch88rGZ/BnK+RitdkHJ0GfSaOwmeRvizj8JqQ4aoRyRreXlrNZrOVnJxsf/CDH2xvE7VtolYc8W2l4huEvnEcv4B+z6g4egZ8nxWMPQsbedZg7DPYPZ7D3DxHSj6P9Hmkp2QcXoe818Og/Vrg+y9oioPgtTgMF1kQ1EzO/e3tbYnjfRU1+iQ3HN80WBX9F0jKC3EYvYy2z8sofJHi+Kyh+Or20tLKwo0bJ2vbm083qtVnOs3W0yqOn2FKPSc4exFG+yJkek4wehbYPBu028/Ut7aeXltZen5tcfHc1tbazSDy18BvQcnoFGR8jmT0GRVHpygMl4QKG4IF2DmJAj9Q4F+NAh9BTfCZOPA/E4XBSaWim/z/z96fwMt1XHWj6KqqPe8eT595njVZsqxZHmI7AyEJBPh49o8xIcAlH3DhXbh8l++9+97Lyb3w8UEAAyEJScg8QUSI4wyO7cQ+smRJ1mhJ1jydeeo+p+fuPVXVW9WyTBIMBGIgjntn/3vXrl21aq1/rapau/aRQ+WsRsl5CvIE9u2ztXL5yNrKyuHLZ0898+zhpw9+46uPHPjmY1/ef+Lw/qcvXDh7YDW7dLBWqxwKQl9x+Bw6/xn0tDPAxXOhHxyr12tHq5Xi8bW13MVCIbfqR1VfloUIa5WqCKNrMgpPgeTPyoifBB5c4TyYEZJPSx5dRv2PEykPoryDOC4O4fUoIfIYjs3jIPgxyXnjzb2wtnZ4cXb2uaWF6Vnhox/x6AaPggsiCo+LKDouwuBCEIToS3WfUEoNIVjo+8iFzEouruLzkzwKj+K14bM8CFZwUVv0Pexfr34E85FH/iy2fZxRcgL5OU5AoG7iKPrDUfTrY1LKMzKKZtDXVwWLKmBWg5Z4XLbanmbgFMJlhCuHH0WhlxdRcEOi34koOuH7/rFqqXy8XFjDwGTl8uLU1cVKMedznG8o51JgIuKRh/WyUeCdj4LgGPbLsaCOab++QkRY576PEwahTNMIyiuHoX+RB/5R3/eOhn79DGI+Qpt46E8FXv1i4NdO+V79ORFGlzn3lwN8XzACAD0kgQ6yJoioURCoA5WcR0qJEioyJ6PoDI+Co7Vy8WhuZenY1Yunjz/1+BeOH3z0K8cOfeOxY4e/+fjxhetXj5fWVo/Wq6WjEfqERDsl5wtERAsi8s9Gfv1Y5HvHJA+OovSjGgGEPMoIQcBRLHssxDJerXK0WFx7tlLMHkd9z8rQP4v1T/CwfsyvV455leLZ6lpudi07Vwwr5SjgXhRFIe7QhVN4Pc15eDwM/DOR70351WrdRyf1696lMEBOEDwMzkSBPxf5/goPghm8vxT63nNhUD8V+vVLoecvhvV6KEikow8anHsiDL1CGNRmkMOzfr1+MsTx73u1afRv36tWawHWiwL/WOjVjwV+7WxQry34Qb0aRR5QAwwqpYG6B/gc262fCwLvOJY/FYX+dRkFqxJEyDEDfXte8OhCGNSf86uVM8W17NTS0ly+XF4jlWqRVsvFYq1SmfV973wYBOfxOuvXg3zd9wOoA6AMEXmeONfWJnG+f9Wf9OVkQAsxMo0kxQmO4aDHuUgCXhtNUEqB4tIsOAcehjjvBtgZIcgoAiIERsYSAfgFX8b7urpGxsbVzknHG2LxWJft2NTQ8U0EY1WtIQdANuQEEPo+ysMRipEHwVkQpABsgxAhCGWMRJyr3IYOHINkCpIKIRmAIIRIwMEFDKMLzACCdWWEc5+IQGcUTF1jugZ2Wybd397e/tqWVOL1GKyMJuJu0kSFNAqA8hrQUIbSjYGEBghBYyjKpkCVzghGKTCmQLAO3DwivHiIf/6UasHEImKBczG/MLWSL+QmS9Xy31RL1U/U6pUv1Cv1E36xOA84mHtdN4ClJS+FA8+q1+ssinyf1vnC7OzK4tzs/pWFub9dWZj/5PL87N9ns0vHcZF4fmVl4ZmFubmvLCzMfmJ5duETSwvzX82tLHxzeTn7xNLSwsNzs1MfmZuZ/QDuKX9sbn726wszM7O1SqXs1SuLywsLJ2enbnxubmb6vdjGX8zNTn92FfPCcnkOB/9KdiV7bnlx8W/w7f3P5+fm/3xxduHDi3MLX1penP/S0vz8R7LLS3+2ll3+40Ix+9e1UuGpoFa7Iomfa89mPdzJiF6wXao0Bik1Lv25Sq12uFysfGF1dfX9udWV9+SWV96zglhcXPhjxJ/Mzc/96fzM7EPTU1N/PjMz9efT09PvxfTH52ZnH1tcmH18bnr2EzNz0++bm7nx3tnZ2c+uZbPH62G4COVybd++fQK5lksxfOuJ3GqukF1YXVw5ibp/bXZ+5q/nFub/ciWb/chasfi1SrF4A2x7DUxzrhYEJ0vl8r61tdwHctmlh5aXF17Qa/GPl5eW/mRpaf5PVuYX/yS7uPLh/Nrao/Vq9XRUry+ucr7mVyozi9ms+iPHTy4szD00Pzf7F0uLc59bWVk5VSyXV0StVkvZPCS2CBeX5qazi4tfWFle/ouFxcU/m5+f/+DK4vzfZxcX/x7rfnBhbu7PlpcW/xwDoM8uLa2cLFari7hrUyCuW8HPnZUoDHOyUrlWKhYPoN0fX1laeiiXy/7pwsLCny0tL/35ysLiX8zPzv7l/MzMJ+fnZp5azi5fKq4US3qgSV3T5NL8TBZ95+mVxeXPLM0vvj+7uPTX2aWlrxeKa89UivmDa2u5r63mVv5qNZ/7wwJiLbeKV4X8H+bXcn+0urKMfCz+6eLs7MfQhm8WC4VLxdxyeTU3l19dWT2RW159GHX54MLC7AcXFxe/lF1YPpHLr6zZQggMKERxdbWQX1k9n11ZenxlefGvc4sLf5ldXvoE+tDXVrIL51Zyi6dyy8ufzeHuwNLigtoxemhhbv6huenpP5ufm/7zuZnpv1iYnX7v/Oz0X2L6fdNT1z41NzvzDbT7+Wq5sOIyy1/LlInBgQUhpYEXhpVSuYA8n5+emfn7+ZmZD87OTn1gbvrGRxBfmJuaOpxbnM1yzqWFcw5ubADhPKqWy9ViobK2MDtzbm56at/c3Mz7Z1S9mal980sL5+r1UiGSlSgII4xn6mRmZnphbm724dm5ufctzs4q/T6TW148Ul5bO72aW55cXlr4+7mp6Y9M3bj+0dnp6S9hmeMrCytFwAGuGUZe02rLFvhL3JNrfq0WLM6r8T7/5OLc/Kfm5+Y+OD099XG8fm1xbuZMbmW5YlKmmYwbTMevUfiZY2VhOr84P394cW7h8/OzMx9eXJz/cG5l8QvYKV9YXV76aG5p8X0LszPvm52+/r7ZqRvvm7lx7X0zL1zV/fzMtffheH5fdnlejf9n15aXjq0uLf79kvp7stmZv8IyH1yYmfn4wuz041mcIPDbOOeCk8rKanVpee7K/MLsU7Poc0tzs3+FvvvJ5cW5JwurS8uLC9Pzy4vzX1yYn30f6v/e2ampTy8tLh4urC2fXl1aenphdvaRmalrH5u6fu2jszdufGFueurZtVx2VcdBjN8CSSG/Vl2enb1648bV/VPXrn565sbVD6F9n5iZuf6Nmakr2WuXLy5OTd34EnL6/pnpabRp6rOLCwtHqsXV2dCrewahlOF6sjQ3l1tcmJmcX5j99Pzc/Pvn5uc+sjg/+/hKdvEI+uORlaWlJ2ZnZj4xOzf9wbmZqU9ev37tienr12f8SjnEdc4sZhejmRvXr169dGn/lUuX9l27fPkL09enn1lYnru2uLRQq2OEwkNbBJmyQNWbJzKASyz+vmynDQzXbAqEIIAouVIFKZiQGBIIwT08yniUCsXVYr6wUi6WlqvF4lK9UpnHBS/PcaAwjaWJlC1cRFYUBSXP9xZrtep8tVKZwzKzt4ATwFylVJqvVyurPAwDFZxIwfESgZCSRITQSNMwjtaJhleAiEpCGCEYROFzLCuiyPcDr17y6vUlr1qdrdcqM16tNoN504Ffz3HcVmWMJQiIJAhuCB6VeRQuhr43g9HvDSx3w/dq6u1Glcf6tXm/XluNAj+QPEJdOIBEABKAUJwQdcXILeIcAzUMiMBHgpYR/+ypBIjk3Bw/9vgzpUe+eeDa3z7yodMf/pu/OfnwQ3957vC+ffMzp04VTy8s+J1LS9G79u0LJxAwOBjUMWAhUd2/NH0uf+jYwctPPv7lU194ZN+JJx975Oz05edn5m7MLVw4c/rGoQOHz+//0lePP/nIIyeOfXPywvOHj105j9+1Dx06dPaRr3zl2Ye/9PeHvvnEE88eO3jwwvyNGzlcXCv1YnHtxuXLU49/9avHv/z3f//03/3NZ59+4qtfPXb54sUb1Xo9Ww6La1duXJ47MHngxOSXv7b/S1/6yuQjj37h0P5Dh547duzgc5OPPHLoiS99ev9XvvLpyUe/8NdHv3lq37Xs5GTud/74j2sTk5MqOFGDVdkOExMTAndSwhXfL04fPDj9pYNPnf3C5z596DOf+MTkR//0Pfs/8dEPTX7wA385+YmP/fXk33zoA5Mf/eTHJj/5uU9Pfv4zn5l85AtfmHzi618/dOrkM2fPHD1x9ulAwK/iAAAQAElEQVQnnjj8tUe+OvnlLz4y+ejjXzx29cSJKT+XK8DlyxjtYgdhV+zbt0/MwVxwPpstHH/2wMyBJx8/+/mPfezwZz/5yQMPf/azzz72mc9cfPTAgbWHHnqojrqVHp2cXHjyKw+f/eqnPnb4vR98/4EP/fmfTn7+0x+d/MxHPtTQ5cMf+cj+T7z/vfu/9LEPHzkxOXnh8pNPLni2XV5aWqrOXL2af/bAgalPPvypYx/72Cf37/v4p57++y9+9sSp556bWVtdLZiVSj1iLJD1un/i2LHcU/v3P/f1ffue3vexj+3/4qc+dejRx750evKxL5z+zMc/fght3//FT3z06Se+9uXjp8+cmMlWKnnhulU0yY+iyF/jvFJfWck9d/Dg9Yf37Tv2uU99ar/C33z60/sf+eQnn/7K3/3t01/a9zdPf+XhLzx7/MyZ8zh7z1XK9RIzbF8QPbh2/ULh5FNHLn/9a1888fG//tQzn/vkh5995vGvXbi0f//1Z5955vqjDz98/r1/+qdH3vPud+9XeOj3373/Q3/8x5N/+8EP7v/kZz87+bmPfnRyH7b58Be+cOTc4cMXl65fX/RzlXLuxmLp0uVj008fOHDm05/+3KG/+8RnDqFfnbl46fmpfC5X8Dn3OaVebWWldPHKlfmDBw5f+MpnP3/k0S986uChb3zl+PFDT12cv3Fp8eKZC3NPPfXUya996SsHvvy3f7f/4U99dv9nPvXXT3/2bz5x4NN/85lnHnl43zNfe/SRZ77+pS8889iXv/jMN5966ui558+enZ6/NpVdXi5Wp71wI1RFwICDyWuBCEqVWik/M3N19vgz+0899dhjB5/6xjf2H9z/1MEjR545dun55y5ml5ZWpPQqgtOqzqIqxw9sXhCUvGo1N33lxtShyQMnv/H1x5957ImvHDrwzNPPTV29OofzViEMRAXfjGpBKGvZ+emlI4ePnjx44InJr371q09/44knj58/f2Z6cWlqfvrSuaunTx05+83HHz46+eWHj544uP/MlXPnrpcLhVVNp9Wim69OvH9fBVH1KpVKGNHK8sJS9vKZMxePPnvkxDce/eqRJ7/5xNHjp4+fnZuau1Er1vJSox5B6D5OQCzwZmcW88+dOHH5xOHDx9F5njn45NcPnzly4PS540fOnj959Oixg5OHnnry0UOPP/x3h7/x5b87pPDVv/u7QwqPPfy3hx5/5O8PPbv/8UPHDzz13PTls9NLM9dnrpw/ffbU4QNHJx/7+yNPP/mVIyee2X/swvnnLxTXsjkheV2IqF4rVQtz89NzZ58/euHg0189+s1HHzny3LMHT1y4cObKwuJceeralcLJZ/Y//8wTjz/z9a986SDi+JUzx68uXJ+dPn/mzOWTzz595vGvPXL0yce/duT4oWdPXL10/uLaanaFSlEmkpeDYnltfmp65vzRoxcef/Th44997YtHntn/xPHnTx67vDI7U5qdulE8sn/y3Dce/fLhxx/Zd/ibjz9+6uL58zcqGOXIKCxRIqqCs1pudT57/MSJC9947LGjX/ni3x36ysMPHzu4/5krV58/NzN94/LM82efu3zwm1878fjDDx/9xle+cvrZg0/cWJy7UQ7ramsk0HAIielrV9YOHZqc/sxHP3rhYx//wMXJJ5+cn7p+pbC2motwfKoXbmEY4xxfxqS6f7WDvpwEMC0kRNcIHpSqn0aYgi3gzoQQAnzfD/P5fHFhYXHhxvUbV65euvz8jStXzty4evXU9StXj81dn7pcLqyJeq0ilpeXr84vzB2bnp46ceP61eNXrlw+euXypSNXr1w5fOPa1UPTN64fnp2+cWRuZvpYLpu9FHj1MsfdD85D4DICgXMLF6IRmGiGQfwwVLZS3N1gCKqCBCwfVsrF8tpadm5pcfa5udmpZxbn5p5Zmps5iG8ZTy/Oz5yrlgoRj3xRKhWvruZyhxcW5vbPzc08uTg/+83l+flvLs7PqfTk4sL80wtzs4cWZmaOrSwtX65hEObXaxAGHu4UBQ0IFbAoRAIi3DmKggCdMBQghYBl5OlfOHERlLBpUzQHEMzNzSEgyGQyocq7he7ubv4ALqwYCKFskKqOKlMz2qtl6ZZLwq4UjKhKA71eF7YfFiO/rib+qvASul4HXAAUPCv0vRDhefWoXK4Bq1UVqO5V8dNLVVLaQMB5hVQqZcpYSa9USvgprujHYsWKVS4FiXpJS5CSViclEYZF0LRCPZ8vGIGWT2la3gW3YJhmcdUslLtqRhXas14mszt81+Qkf0H/l2RE2aTsRV/ynf5+9emnVmtvr9YMo5oLw2qyVKoEhUJZT6WKNYCCagvq9TUtCFajqlj1PC8Xj8WyGBzkVF4N9bCwXmx21ldtf0ujUgUp1Wo1zDlOFSqVku55RRNlQzpdy1uWr57fKq/Sqm+cUqmuniudulAnJVvp1Favl9s0razyVVuZ3btDZYuqp2SpOvW6Vo5hO6qtNkwrm3zXrUM266k6aldJlVPyAqXHC2XNQlQOEKqejzoqqOeKj37kSPmL8gPlHwrn0CYlT8lv6IW6KbtUnUosVnJf4C0VBNhPUPBTetGst5WtMFe1kCuAUsXEOkm8qvs88qHsVvop9CMH3wqVp/rK93FUICdKf9WukqGgZDSQC6tWLtfoQ5XfsAf7UemkEJhmWeWr+tHCQnUR/RAgjvsFep3TuGfETN9NgYevBDUcY5UcpeUcXS4Tb61KuVc3GXhSIx4EnhfwoI53NeLLYgTmim+z3IKPXOMYOw+bojSka5WqntUie1HTjFU7tAoQsQLulq1BEOQqmpaNXHcZX36WLdNc0pizyBlb1NxwOREPVmvocxFjWbQ55zNW4MwvW9KoWFJWbM5LBrXyVsSyQMorbpVno5Bl9TDMxozEqm1WC1imYnmoIU4UwIgno8Cz8Mr0sG6ZvIK7NQXNNLNFvZyfm4PgBT+UygcB27a4lqOWViJBvYZzYj0QYRV8Ugzr9TXftnN6PMxGCDUeElp8NYzfBPj+Gn7ZyHt+qeR71ZqP00BYLXuSyLqhYBl1irooaKaoK9CIeQbmMx55joZpED6NwkB6dbwG+AxnASZr+HJYs4is4O5UmQItgKHluBHP6jJcJVIUqGFVKINGm6Dqo+1SIwEXkc8jv+771aouvbIb6kVfygKgr/OAlLBOlRBR5g5fpZwtgRnNsYjOakKbjxv+giUrKyD0VUvoZY1HNRJh3zNSRz59W6M+6uzrJveEFB73PA8/JdaEL0sa1LJaTSxHjC1HXG/MGTwICoEQNadeDyxNi3QCPJQiDOu1MAQRgs6jKAwlF4LgpwTGGDAhAyKCkAgREE34BEjAuBdoHDwtkrjZzjSq+o9yztX4VPOCun+1o0HKy0QCiXCXgkmgjdgEu4C8IFgK2ViDwyCIyqVSObeysjg/O3tx6sb15zDYeG7m+vWT09evnZyfn7pYKZdylXIlt7S0eHF+Yf7E3NzsiampGyevXbt6EoMUxKUT165eOTF9Y/r47NTsydmpqdPFtfx1dIiK5BywIWxVtccJo4IADSmX+EmHUkrUlQBDvSh6D+FRKHC69CvF/GpuafHS3MzUqcXZmZMLczMn5qanTi7Pz1yqltcKXq1SLOVXr62urJyen50+MTN149jc7DQCrzNTxxZm5o4uzM0eW5ybOT4/O3uqkF+96mOlKAxQnZs6EQyZAEHw5byBhjIgaES4rHIRs20J//KhAg6xb98+fgvoyOI7gfZ9q6xGnQ996EPhxz/+cV8t6lGU9uu4q2IHgb9gGAHDazzCKUnLe/AC6lqEkUmEb1g4sWiI+k2YoVVftax6lTFPAUqlumUYdb68XB9WixQuhufPn/eyWahPT3ve8eOzPl48Beju9h7at8+b+PjHvw3vfe+j/jtRv4mJyUjZ8h36vxQrDZsUB1g+UrbdAuYFE/v2Be999FH/ve99r482N9rCdusKH/ryl2sKEx/6UA3r1FReowzWmZicjF6ibRWkKL5vylRyEVg3xLawc7FD/0HDRlklRz1XaNilZH8LVL4qg7oLrKr6qlFP5aPMF9tRdqg8hUZ51E9dG/cor2Ej6vLPXZU8bCfCK8eruIXG/eRkgzvVjsKLcpC3f9xH7/Un9k00uFVlvxMNnVCe0u+fxMREo71GWdT/O2W81H1DJ9RH9eUt3CqHz4JB3CGcxF2v+uJiEOTzAdQMxGqgfLugaR5O9ojtnlM2fd8KPV5d9Xi9iL5drdeCSr2AC41hGNU1zivvec8nlU+ooFEonlTf/fGnPlXdWK2WQdgVI5WqFNVO1Px8Ddrba3/8x39cVZh4//sr34r/9sefqv72Q/sa/qb87FwQVIv5fNX2aDXyvAZC06wGuNp6ly9X3/X+fdX/hu2osgq/85731CAzVivi2Kob1TrGI3W/GNRFhdegJmu6Rat2jDZ2Tc4tLVUfwrZUf6IvNU6VfmjfvjoMTlXCsFiNsDxoopYsi1pV02o38IUD9a5NTHzoJnAs/PZDD9UfegHv+tCH6huz2XoLX0aOinWoiJqIalU9rNVehIZ6oC7MIzVmkpqu3Xzm+5WaAhdBXUFX5RRCWXMkrVIIKwbjiKihWxe+mLzrfe+rvut9n68qmwMzrIfCrmOUUAeUL2rgKYAMaiC8Wktk1Vrifn3A87zYyEhdBcZevV7j4NcMU1bjgVmxxhfK//OD+0oTn/lMA7/70UcqMLa7ogLgpGFUKImqvgYVFtYxyJMVDaKqQXhVCFaLIq1m+n6NR1HNiKIqTBUq6G9V5QcK6Lu1LEA9BeDV7KofjwsPhOnpHqnbtlazIarRyK8TDFc0yWu6FDUtkh6NIs65J/FHer5PgjBihFIMXjTKKJWga4EBtp9irDEHYkdKxKv+pC8TA+o/aERkXSrKKQFCCSEAChJ5RkghgEciCvygXKlUF1fX1s7Nzc6eWJyeOz43O39qeWHhTHY5ez63mrucy2UvLSzMPj8zM3N6cWHhFO6mnFrJrZxeyC6emZmbOTszO3c2u7h0ZjW7fHZlJXc+DINpiSNIStFokhJ44X8R5UIyTQhGGNcaDkFUUCsYCEEk7mIgJI/CauDXZworKxdR5oXs8tLF1dWVy8XV1eultcJMKZ+fyWdz17LZpcsrSyuXckvLF3O5HGLlYm4leyGXWzq/srT0fG5p6Wwuu3jW9+rXOY+qSh9KABj+oBOCxmgDKljWKL4/oGMyQlAxwov5PBIF/96HWggFTtpcvU2fq1ZDFbDEcOcA8A0dcAfjFtoxrd561bNvxcZ8vhHkqHoK6m1NycngbsAi7t68613v4pOTkxwnSaHwrWmc9JWNCv/edjblvzoYkMqnlI8p/1O+qPxzY97ylU8qP1fPFdSOm9plcPpLuOOGu1+4O1Izbu66YbCBQUw3J4S8pG+qHUkltxqL+XO4c6lkNWR+lxyrcaB0q2Pw3mUYVYUF368rmWrHjsC3fi97eAAAEABJREFUBbmg9FDjSNXJo55QgoraNVLAF4JKFy7qdae/ruxRsv8pNd71rkmuxrMqr6DaV+P+hTovaauSRVAfZfNaZneo+OpCnX3c2SolS5VvQ6lU8XO5qm/lqrfyg7Z6+VtxK//WVT1TaQdtULqpOUPZq6Bs3rgx7ytuLGxP2apsVlAcdBnt1SrOVUovpZ/qA9XHt3hSu1+q35XdhHwbpw0/Uf2mODDrWhlilZKf8ootLyCG9xWE2kE0cZfTCnG3CedE1T/IybdxpfhT7ShuFC+rhUK5AROvCCMyi2EQrAqwsiyAZSnCNc+P/CgMRFCtiHqEeyZRjQkINQOFUx4FhiGKMdyWVH6MWc3zBQZuBSgv3P7bL+fOnSO41UkEBgMgJZVCErzeFIjeQoAAJYQyRi1N1yHw/fz89Mzc9PWpudnr1+YW52YWluZmF1eXVxbnlucXp+en5m5MTc1Oz16bU+n5ubm5hemF+fmr1xfmrtxYnJ6aXlqaX8qWVnMFHvo1nFq4MoZSbIdSDAoADx0wOCFAIwqEUA047qIAlpCokVAJqlFiGowyKqPKKh7ZlYVcEaOO3NL86srKytra2lKhmF3OlwqL2fzS/EpuYXZlcWFxObcwv6QwPzezsrAwtzIzc3VlYX4KKyyvCMkLlJKA4hjBxrAdtJ4AICENMCIkxUkAAASnlAeIpOtKvP+PONVgFTi4VQChAgn+4hvvxCRG79+CSUx/Bx7c9w+7NzhQG/XVVclTIDcneWXLP4X/CBubbbx6GGj4mfI95YfKPxVUWuUhDd/2fAJ9HN+Cw28FlkO/nxBY9iVPHLpSyVTlvkPuS5Z/iUz1YqB2sCK1K6Og2lcyleyXKA9qHKm2VLmJ79htUvVv6YJ1lX14+ccnwQlH2avKK6g6CGXnP1nnlhSllyp7q35Dh4l9wcS34pZe35r3XaZv6oPzy8Q/8E5w7njwwX38pWxW7TfqqPkI6yj9UNfGXHaLJ1VPpQnajc++82yURZsiJeu9uGur8Jt4vQV1/17ckVTPG8C2XmjnH8lS7ShuVDlVpwGUpWSo3Ue1g4WfNKsqcPEquIsV1ngYRhBwLoRXF1GIK5bgnEvuO65eG9TbakoG6qf65zvbe9Xe4zr58tiezWaRcU/Jw10LgeBECgEE/8cIBgyMgq5rdtyN97SkW3pSiZSpS+Agg4DK0I/8IJAR96o1r0KCoMRB1CyN1yMp6wxknUgfP9ZxXzMtX2ciJBByIBE1TGZrQPEzIjCNEQxMboIyBpoGjYMLTpgQBE9CiET35QhBNEp0xzESiZiTMEzd0nVCUUfAeEEydB38zixA4L4PkaFX88OQBwEzRWjqNJAR8UJf+BKfg/SELqVQjRmUMZ0BAoWjPpSoXAmKC4GfoISIcCcJIUPM9IQUXiR8P1pdXpaqZBNNBpoMNBloMvDKZwCDDal2ROrAufAFIb6gJMLdE09wA7dYhM/rHnjFNq2lrHZ3XvkWv/wW0JdD5AQAGS+XMYaQFIT6Gw9JSWO5xge4QBMEpoAxptuOnUgk3JQTs1zN1S0NPwATzDc0U9cpMQz1L4oty7CYowO1dYbbMpEQmgRg0gBm4b3l2Orf/xpuPBZrbWlptw2tTaPUZJQCIURBEoxEMCDBaqACAok7FY20EBwoAGBR0Bilhm6Yhmk6pmG4hm04BtN0bI6BblDdMKiQwLiQTGgGwwwW4RUI03xMcQM/H+mSEYpfkSToruPYsXg6rWt6SommjCldACQ2rQB4bQAVEAIVA9AYI0TDwG4U85pnk4EmA00G/uMYUJ/m6cR992kTDzxg/MVv/IY58Qu/YDUw8YCBC6yGoKgOQbyqT5y+yecfeIApnv70gQfsiV97IPY/f+WB5B/86q+mFVT6PT//8656/gCWQ7IUZ41dG11yLoXA91NPqlfuUPAoigIPo5UaLNTrahcGecYFAWs1z29jQDnft2V8LzcYgBAdwwxGGcX4gBBcjAmoX1yjcUEmlILjOuC6ro5bDElDdzK6bbaYlpO2XbvFjqdabdftpI7TZdp6u2brGc20U1QzkiD1JApNMFOP67aVcCwz0ZKIt+FuzJhpGkPYoovPMRaQgO6ADUpJMbzAjQ0hMebgkfIRKVEfgWGCpIwp4C6LBhgk6IyZyZjppiWhDlBqGJZtao5lUd2ygZmOhqC642oYhwAjMZ0YSQVh2C4I3SG27ZhOMu0mEkOE6QNU0x3KNGSgoUqDBUoAKGHAKANKMZajuFEDxBSaafq+xr4X7pt1mww0GWgy8N0yIHEqxIWUwrlzWqWvzzRbdXctLCR1I0qDA6lEMRGzZ2bU/4GZhosnQbkKeHn1nVICefe772Pn016DpzDO0qZvdnJq9ekQDitwTFd13gEJiG1yXb3B7QtUcb8uQh7iDnwU1qOa9KpVXom8Wt7xqrDpPH+hWPPyEgzQl8j7N2cxxgkKxHUYd1CkxAAFgBDSgATAxZmAbuhguk6svbNzdOueXXfsuOs123fee9/O7fe/dufWe+/dvf3u+/buuvs1e3fe+4bde+5+7e47Effc+4Zdd93/ul133v+GXXvvuW/3nrvu2bVr996dY2Prt3X39GxKJJN9jGlqMGFbFChqoHrd51RyyiRjGAkgQJMikvjRCACjVYLlGGAwAUy3YvFUenRw/aatG7Zu37Z5597tt+24c9um7Xfi9TU7Nu14zc7bdt63a/OO+3Zt3f3aXVt33bdn+9779m7de9/eO7bfs+e2Pfdi3mt2Dm7csqOjb2irnUgPU8N0gWoAQEAd6pe8kFYRkgBkCoCiIjplupaop4gq10STgSYDTQb+PRiQAETtlnzwV35Ff+9v/qaxt7fXgLY2Q4txw5c4CQHRA4voGl5LPjfqSaLDyooBU1PGb/zGbzR2VFRgA6+SA4MM9lu/9YD97p/72TjMtiUgsBJ6AAmukYQvwgQPRRKXmFSokTSPZBokTUURTQdRlO7XtPSv/sxb0r/ywANJTmzHjyIWhSFO+ILqpiSWzkTbiiOy2fsau1hIqZr/FTDZPG8x0Fglb928HFcMAAjngojG3gHBIIACowyvBAhFMAqGZWbae3ru3LBl84+v37L5gXW3bfmp8ds2NzC2YctPjyPWbdzyM+Obbv/Z0fGNPz+6btPbxtZtfPv4+Pq3j46Pv31kbOxtw+Prfq5/aPhHe3t770i1ZHooBigSCDDctaC6AZRq0hdccgxMOO6WcEplSAWGTWorByTBLR4gFIDqQA07k8x07O7uH/yxnsGRn+kdHnl798DQ23sGRt/WMzD29t6h8bd3DYy+o2tg+Be7+0Z+qXtgFIHXvpvXnoHhX0K8o6t/6IHWvv574y1t64hhxyVVOygEQAJQ1RbqF3EBAYIrTaRBIIqoJnQCzaPJQJOBfwcGmiJvMfDu++5jLu6W5AGctVrNLVWXXL9et4lmaoauyQickEQsqEVh1KhTx1jF9w3Ptu2MVnPtWs1+97vfzRrPXgU/vb1gJMN4msVkByNWBzWMNp8a6UgQl2vABCUywHVEkRVoGgsJcYhptApN9gL1h0xqDlk06pOa1Y7BiyU5ZVSnuqFZprSo6ae52eb7+jncxboP++bVvlP1Ui6FK/RLZf/b86SQREr1R6hKBq7ManVuAO8JAcIo4GhwYvF4X7KlZT0GF5uSmdbbEukMouW2ZIu6ZjYnUi23sCWeTN0eT6ZvjyWSW2OJ+NZYPHF7PBHfEk/Ex1FQl2VaCUKpLqVqD9tAp5GSSopBSYQ7KIBHhGkqKCpHJH50kjdVUmUpME23Dcvutd3YevzEtNlyYlttN367ghtP3u7EEludWHKr7STvsO3ENsuObTPt+DbbjSHi25xY4g4bYcXim2w3MWg4biu6oQmMARAKRAHwCtgyQkhJhKCEEkIoZahEQGNxj0DzaDLQZKDJwL8DAzg3ErivjXLb07gtrHjSdAcG17Xu3rN9eO/WPevWbd47uP6O23rX33579/YdO3rv2HX3yLbd2wY6BwczMUs6uojpolzWcDdFUzsLqOIP7HyFqwhRO03JvGuCH8UMw8mk2lv6e/oHx8du27B5fNPm9X09A13tPd3tfcPDA72DI0Pd3YPdidb2VkK1lJA8IYCmJZcZXJVaNVNP45rgMMc08Wo5bsyJm8mEwxIpFqNpbW0tnWYs+dzkZOKB++5z9+7da2PAov0gc4y2fVcn/a5KfZeFfCxHcU0GqsRiDICbFZxz4IJDY0eFEnzEQNN13EWxwI7FwE0mwU2lwMGrk0jiFdMJRFwhAXY8DnYsDg5eFTAoANt1wHFdsGwbdJ2hTJQLBEACiAjbwhcAARxuHRHuoNxKE4KBC95Q/LZCsTzGCEBQaYbBBAYqGDwZYJgm6meDabtgOjGwnMSLMDGNwQkYdqwBy42Dgumqewc0ywZmWEA1AwjTgTINCKUAqB4QApQy0FQ+xUxCaIRQO07QPJoMvAQDzawmA98rAxJfiNTOR6IITDKd2lTTLMeItWZa+ls7Ou7JdLT9cCodf20qmbwnEU/dlUy3vqYtk35jpqXlno6udH/cjTsuKkFwompzHG2T++1/Y4GPfqBOtdMEbW2WbkQ2BaLbyXginWkdbevs3tPV1/em7r7+N7Z29m5t6+rZjOl7ewcG7uvo7drW2pEZNGzHiSK1p8KA4ORPieEw04rZtuO6bspxYkmH2bEk1ax2fIHt5pz2RkL0gvB7Ja93V4KgI0ZpOgxDFaQwJJYgXrUnfTksnwCQ+eFhYZmmYJQKhjsYADd5xcEBuGMAoO4JAcIoUMaA6TpohgGaaSIMoHivwFQeQl0VGmXwXjewrCqD9QlFGZQAXrBlCRIDIcAgCFQwhM7BIwxOME+Hm0fEq0QItUMRAQMuMDjBKCaS+HkFVB1QdTG6QZHAqJL9AlBPXTdAN0wMqgxgGoLpN6+Yr+mYr54pNO7xuaYBZQwA5QAhNxWQqCMCEIQQlU3wgQLFG6rpGql5cXWP2f/sSXAbkCK03/iN3zB/64EHbIUJ9Zf3Dzxg/DNvNkQ9+xX89vwbb3pTo97v3PyL89jEAw+8iF/DtMq/hYlf+VHnVxCqjVtQbSkZ6i/alTnfom1Dt1/5le06yjQU1Ldu1aaCSqs8BXWv3lCUTipG/BYZjaTKU89UmYmJ+zQF1R7aTbHAS/KEftawceK++7SGfORjovEvEdS/RkCo+xegniugvEZZlf7noMo19JmY+CfbR71ejrNhg7JVAdv9zvYaz5Wuv/Ebb/qHf3HxCxPWxIv4BUz/A1S5fwT0AdWHqi9eCo2+Qh4n0F7VF99pmOr3m/rd5FqVV1B6Kf4VVy/Ue8m++hZ5DXsmsI9VXSXjW6HyJpQeChMT2q1n36mzyp+YuE+7qdMEVb7wLW28mFT5qkxDrvKFF/xDjSX1L1huQfn4S+Gfen4r/6Wut+SoNpTejba/VVcAorhSXCsbVBkl51a9W1eVp6B8+lvtVVe8qIIAABAASURBVPYoKM5vypigKq3y8L7Bmfp7k0SxqIfFuAZ4GJRpjmHha3ysJ5FM3J6Mx/fEE4md8Xh8e0tLy9aWVHpbKpnYnUjGtsYcpz/pWglmmswzq7IcRawRpGwCptr4Vqh2sc1v9dnGnNCwC7lW+it8q003bZnAMf6duDnuVV1V5i++zd//wb9vyVJXJVv5uuJQ1VO6KX0Uv2j2S57KJyaUf/3CL1iNf4XzGz+bMDb1J7WMnRREiwlCzZiTTKQymcF0S8ttqXRma7Ilc3sy07ohlW5d35Ju3ZxOtyDSG9Kp1j47FnNDRomgjICmUYn1KRCLarrFdNvSkEhMm/gcAxkSw5jPxZd4l0dRzIt4LIIwLsIwRj0vppXL7vbt222EjspTxKvufLmMVv8hIqHrOgfCBMUgRWPYN+SWeJyncPVXgQUuyEAwjWVApbkUEHLsFh5CgIhEBJHkoK4cAwdc2gGjEAwfJAh8FoQ+BEEd4UMY+BAheBiAiMKbUGkso6Hn6ZoOmuBE44JwIYgIAikjEREhQghDwVVd3wOBV8C2QURAXoCSJzGPoH4EWwfUSeIzifeoCaBFaAcAIQShrvDiIXEGl0KA4AocuAqc0EYhOJaRjfJSCIpPqAYRhQYx+OhfOHGwkdXVZ/XazIwdq1QSejye1g0jU4iitNequ+m0Z+LWIEMxBHHrJCpPPUtD3jFSqbgeZ2kAr90zzc7IcToihzbgOmEH59UO9Qy/qLaVud4WC2lGN3gDYENLEJXSSob6i3b1l+1oqmpLTURE/YsAs9puF6EU83TdXQwCN53PO6rdxSBwlY4K6n6lrc3a5GZ19baCfCkZoA6VVnnqWaXPMGGlzVJQ7a0++6yuOFDlvhWNOu9+N1Nvdkqukq/aKRYTMT9rxxWyth0vJhINvRzUxaxWbcVjN15v6giOg/nOyorbAKaRJEc9U+XS6bSp7Hup9r9Vl+8ljRM8VTbksa05AOM721PPe3t7DaVXxsd+1LRkYBjoA4UGAqOgHqWqAKlA85MKZsFKxiqxxC2oehn0AQPhIye+HcUVigmIKZituptHP3H7+syW1Wf1fQ888G0L/k2u72Nz+H1e9YviejFYcRUUl+rNU9mg+vAFrl7s2+/kpmEPgFGbSdjdZtVW7dacwFVQaSVP6aGg/kWJylPPAHUF7Eulv7ouYh1AP1E6tayu6mq3QOn5re2pe5V/HrlVJCk7E+gfBvpHxvDja2GY9M0wuYbQk7d4Vdwi3Y6TUnnqmW+aST2ZfBEBllX56l/AKFSgklAIUKa6qno69pNqw2xtdZWdSlfVx0pXxa/CRjinuZWb/5rmxXpGlHYcaLTth4Wkylf6NjhAe5Utalwou9V4Uf2loPhXzxRni0HgVqNVB0olWydELXRgpmxq2lbctq3ORCI+jOasT6eTuNim1qdT6XWpdHJdMpVcn4zHxmK22W/rWqsVF6blB8R0AlKOR6wL0lp1k6urthVUe5vwfmFhgd3q95vXm3bh7k1M6a84Unw4DqR85FzZggPRVro2UJux1T2gfQo2+obyrQr6MEA1pSMnN1FCny+lVZ6CrvlJJVv5t9mqu6qe4kaNIcWvBPhHfnjLJ6ANd0uwvmdCu83tnijScFeDdXDC0pqmWU7cjafSmf5US+tQurWtPd3a3p5syQynMq0jLZnWLkRnGp8n0ulu3GuxgehUMoNwoVOfcxZEUpOE6DjNa0A0JiUlASfSk5LXvCiseV5YroWRF0XqP4NPgyiyGEAyCFmLJUQK1w8VqGAWvOoO+jJajLQTgeyrVRg/oBAgFEEQ2AgheEVgUi33DbwYeOCdVO8RqM3NOlgK7yXmc1zUg9CXlUo5KpVLhXK5dLVSLp+uVErPVSrlU5Vq5VStgeqpWqV6ql6tnazX6pfqlVpB8DDEaDRArXzmC09Gsiq8IB9Uq/P1avW8V62e9Oq1E16tesL3ascDv348DLxjgVc/4ddrp3zfuxqGfkVEIUjUQ+mrQJR6qF/jijri7QsnaowrNv4CXjAPUyqBkFJgnoTG5hIoawUBzqmUjJhYMoP4l89Jald1I5nQYvGWlrbO1tbutv7+vv6Bgb721r7eoZbRzvu2j6d+42d/Nv5//OIv3sRb3xq7b2Qk0R/ry7S0d3f2DvX2d3QNDHb0jAwkO1t7Ldfo0HS7TXOdjnSitbu7u7+/vbOzP5FKdlma20aZk9YSsZZ0Z2dXb2dnX7K7p6+zp63TNtpS9YU296HffsDC3RULVs45kMmkBjuGOwcG1vd29/X1Jzo6emKd6VabxTPg6u0JJ9PV2dHd19091jc60ttpt9/WAlu3xv7b297m3Nq1+fVff9A1Nm1Kxnru6ugd39Wb6Nw8kG7fNJhsv31gfPv2brdSaZ34jd9IqPITv/ZrsT/9rYmWD/2f/2fngGn2do8P9o+uHx5o7R4b6OgdHOhv7Rhs7x4eyHQMDA4M9w70dncPdAyOD/R0D/aiEh3xTKY93t/f2bluHdrd3Tc+ONg/vnVn/ybEevy2PIDlezdv7u/H/O2I9m3bejMAnR+YmGj/2B9NdH7uvX/Y/YUP/0Xvwx99X9/n3ncTKv35D3yg52Pv+6POT/yP/5F538RETL0942LMsH8JQp2NnQOV/57f+R33/X/w39Oq/AN33dUzsHFjn9Y30teyZWd3z6Yd7abnJZWdqty2kdZEZ1LP9HVnOtq6h3rjvR0D3b29/fHu1gGF9t72/kRPe39rT09/e9dof1fvcF9fz3Bfa0dfb0umuyuZ6u10Ez3dVn9/T/dof097b0df18B4r8JQ93DfcPdwTzzR0W24bW2BLRNr5Q57esCyfvu3H3xxV+bd73iH6V7rM31Pt5JGOt6DTpTpGuls6x3sSqNedmdnKmYYMXt42IapSePzGOCgwQTxbScOCbIJgHWkwUjG2x2TxVvs9q52J5XpdFMt7bF4e0pvc90wQayqYZhcSosYcRcXj3Qq093W0dfRPbyut6e9r6O3LdPe1Zruz1C7O1GNIgd90XpI6TyBb9qI3/qtB2xlA6ysWDjmrBbDcBPJjoyTbO9E3+juTPb2tPV1dluJto64nk6FNO4aDjVD17VJPJ5MZOJtTroX2+jstdOx3mR7e086k+lt7WnvGegZ6unIdPd0dA/2dPeNdLd2dvVk2no7mZ1qs5PJ1tZEpj3Tn+nsTHb0pPtSXZlkV8aOdSRWUbrp+JYKVLJtbXYe+hNOqr+lpW+gI9PW3hlznTYnlUhpJovpkiXstta2VDzTlU62d9FYos1x22Imq5gWWLoWGXpLvMeItG7XzWzO9I72dPR3t3Qm+tuxLepYZsxyW92Y1ZdIdQ0NtzhmLKkWTM65L4TI4Wy0BCALQKCCM1ZVAhTxfgWvK4RCATRWFzrjpuMSZhPdlYara7GMa3W093YMt2Uy4y1d3XHHqhvmWCJhwNTNf/XTBivOgDPY0t0z0tHaPYbctPa0t3R0xrsSnbFMZ0+mr6U31dLXl3Y6usw2LW1oQSzyqROt1R090NyEmUmmhta194+PdKd7O3vbO1t7nNZkVxKB9Xpb2gb6Wnp6+9s6+/syHX197W09fW2tvb1uqquLpftadNERhwTEzhuG+7u/+NaY+m+X/OH/8YvxBn7xrfH/+Ws/m8rUcu3tQ0M9rW09g62dHUNWIj6A4XyXbhlpQaUbADeDKJJRJGpcynzIRTbkci0S0g8jEURcrEU8yoVRVOY8igShlptKx23XTeiO4xCJoZOUxA+F9MIQgxIhOKXUsGKOE0/E3XQiYcbjLrM0HYihWbpjx9xkui3T3d3Z29mXTrd3tifa0xYeAEARBPGqOZXBL5ux+O0Nl2ESAaER9oEgBLlUoBTIC9wK9HqOP1ztMOAV8GCMAkaqoOsa6IYGGl4p5uEgwfkkgmq1yldWlr2ZmenpK1evPHbu+ec/9fy5sx8/d/bsxy5eOP/RCxcufPTCxYsfuXjp0kcuX7r8kauXL3/5xpXL06W11ZrPvUoYsKJF7Tz3/JXyamFmcXb+xPVrV//u2o2rH566eu3DmP7Q9PXrf4XpD0xfu/6BqWvXPoh5H8uuLD9Wq5SXfL8GEgMUjLcATQF1vbmrgkEH2iFvQaJxgIe6oOmgrMbCREGlMY8iH4wSwECFAGOAX4QAwED8y+fqqs0czTU1w0nFUrHeWEtyNNPSsj6VyWyKx1O3xd3kehOsgaRJugwTugGC7si2uzjjPQYzBx0zvi7e2rE53dp5e7q9dWMq3TZsJ9OteiyWdp14Ryzd2p/uyKzLtHeNu8lMXyyRbrUtJ467lukUThWp1sz6TKZ1nZ1KjYDjdJNIz+SyZirpQjIqQ5tjsV4rllrnpjNbULetTty5zbBjg1Qze2zLGLBtezxmp26Pu4mtdiK53jDjQ0ZU65SctzZg8NaEcFulbffYsdgGy05tw+G6S3die3BJ2S0d5w6p22NcaH2WabYzrnWBHo6Cbm9GKncaprUnGU/tTMbjO3CQb3diWD8W2xaPJ++IYdpNpLe5mZZtiUR6i26nxm09Nsqc+HrTdW9zXHerHU9uS7aksEx6eyye2u4mkzvwNXOH67o7LcvabRnGToy8twQi2BwKckcQ0p0iJHvDSN6FLt8AbpbdSUi4mwbiDp8G66Ko2hUDSPT29qpPcBQACAYrNJ1Om+qtOtJ4B4A+bAjjdq7ru3TT3Km71nZwjK3SNdZrltUXMdZR5dUOSZwuU+qDhuGMu7HkplSqbXM82bI5mW65LZFp3eQm4rch77clM5lNsZaWzdgPm+Ot7bfF4pkNaNuIHY8PW6nUWDyVWm+76U2JZOumZCK9uSWFyCDSiU1mMrlOc51BbjitdV5N5EsyYZe1RKD5SRyMCb9ajefNKMaJGdNNt8VOJAcs111nuen1bkvLiOkaXSQmW0JZS/ki7Z53s7d2vQi8cOAwafx3JbrSnqaBptvUiMfjsa6Ymxiy3cSYa8WGDMdqT1I9bmEC2zWEyQ1Cddd04m2um+zHfl6XiLdsSiVTmxw7vk6zrQEU3wGmTAK4uNC5SacKKb1gpFulmbJFMqHrgQu2tMyUE9cT6R4rnhq1E6n1TjK5IZbIrHMTmQEzHk8blmVo1OGmaQI+izuxls5US3I4Fk+uc2OJ9W4itj7W2rrOTabXp9KZdcl0Zr3b0rrOwmdxJSfpjKbjbncinu40E4n+eLxlJN2SXpdyW8Ysx+41NdaqYeFCTcSLWpDwLEhLw2i3bbvPtpJjbiw1Gosnuu2YkzIMy0wkXScVd3sS6fhILJkcjbstfbZrp4QZs2K6rUWapQEY6MZO2nRiQ45jbTDj7vpEzOqPtSYdnemG5tppNKTHQX41x+kOOURL2dXLc7PzX5mbW/rbpZXso9mV1acWF5afnp1f/Mb07OwX5hYWHy5WagdrQXSZF0pl3RbMFLqddKyWuOEOapazTrcTuMti9zHQU1RodhV3aoAxJ1OruWb1I7eRAAAQAElEQVRoZywjPoDjcp1jJzYmYqn1djI2HI8lhpLp1JgTT26wkonNtu2sN7VUZ2DHE2EgXAGaQw0njva347gcc5zEpmRL6/pYpnUslUwMxuKpoURryzhyvjHT0rox2dq+MZbObIol0xvj6cxG5UOM6r2cRu0R1zOerLca3Mb5Qu/itXoPQ3Bmdxma1U80usG0tdudZMtWN9lyWyzViuOkpdMwnBgBTcclii0vrxSnZ+dO3Jie+caly1efunz56qGZ2YXTM3Nzz52/eOng+QsX9l+5dv3IzMzCjWrNM2NOsieeSnWj7q3MMPSQc14JgqDseV6lWsNYhVA7lswkWtr6WzLtgy2ZTE/SSSds13ViiZZ0ujXTlW5vHWvJtK5Lt2QGY8lYRzKZdDdu3KgBAIFX0UFfTlspITh/Q0gIhLhG4/nt0iVyKzFLSozTEbi8g0rjD2AdwPoIaKTVPRAJKhAQArc+alW+trpaunbtytVvPvnEc49/7Wsnvv71rx3H6/HHH3302Ne/hunHHz/21De+cfTQ089cmLp+NS+jMDI8TQIeEoPbeuB55bVcAQOYuaOHD5458I2nnp186htHJp984tA3Hv3yM9949NGDj3/1q8/sf/LJI88+88yJ3MrS1SAMKoJHqKIyTaI+AEq3W1BB1E3AzQPtUgnlRRR/CCGgSG6kAUDZo6DyGABQTiRjkcTkv3hmyh0ENFPLtLa39Pb0beofHNk9NDa2a3hkZM/gyNid/UPDOzo7u9fFU+29BtVbAIw4sVg82dre2TnQv6Wnf2Rv38DQ3v7h0d2DQ6M7+4aHb2tp7xpIt7T3tfUMrO/qH97aNzi+vXsA5fQNbs109a9LtXR2ZjJdPd2Dw5t7BsZ29wyv29M3NLY12d43aLmZdmpZqQj0uCB2PJZu7+ruH7m9Z3D8zp4BhZHt7Z29Y63t3aNt3QO3d/YO7uoeGNnbNTi0t7VrYG+qvXuznmrvjLtuOtPe3j0+unndzl2v2X3Hrj2vGVm34Z6h0fV3D61ff/fIuo13D6/fdPfo+s2v2bJt97079t5159jm7Vs7h0dv7+jt39PZP3h3z9D4PQMj6+8ZWLf+7uGxjXf2j4zfOTi8bu/A8NjePrwOr9uwF2XdObwOn42vu7Mbn3cMjd7VMzSCWHdX3/D4nb2jY3d2430Xontk5M7uwdG7ukfX3dUzOnZ379i6u/HZPV1DQ/e29w/f19Y7cl9H3+B97f0D93X1DN3X03cT3XjtHRi9b2h0w33jG26/d8uOu+597X337dq7Zcvoa3bs6HhoYiL52l27MnffsWt4+x33375z92vu3Lxlz70Do+vu6xsaubd/eOyefmyrb3z8nsH1616z4fZt927etXdX58C6kUxL21BHR8/tHf0DuwdGxvcMj63bMzA6vrsf0Ts4vKd/dP3ugXUbdw+Nb9oztG7jnsGxDXuGRjftHR5bjzyM7+0bWrd3cBQxtnHv8Lrb9vav23Rn37qNe/vU89H1ewfHN925ccsdd27ddfede+977d13vuHNOwaG14+kU21thuHEQ4PbHHczbLs1Fs/0trcPDI8Mrrtt+7rNt985umnTnf1j63f1rx+7LdM7POi0d6UoaFa92ma2fMenuXe/e4K0YLC9aCa0ivLnvoGWwfGNmwdGNt41PLbhzt7h8TvS7d2DzHXaGDPSQ5vXdW2/5/W3777vDXdu3fuaO9dv23nnAOrfM7z+zn7Uf2TdljvXb9l29+3b9+7dunP3ts1bto7He7pbeUSdkEQ2JQm3E99JhzduHbz7tT+y7Y499901fvv2O0c2btk7vOE29IsNe4fG1+8Z2rB5z7qtO/du2fOarUPbdw91jqzrae/pGers798wNDy2fWTdxj0NbkfX7+kfGdvTOzi2p0uNqeExvB/fO4DcDoyM7+0fGN/R1juwqbW7b1Pn0Nj2juF1ezoHR/e2Dwxty3T0DFluS5tmaU5dE0bNsKz2nv6W/sGN48j1tqGxDbt6sK1ONC7d1tfnZjpaOjp7O3oGRjf3Do3s7RtV/jx2e2trf08q1eJGybTGma7pbtLtGBjq7h0Z3dY/vP6evtH1d3f0j93R2jnQbbZ2tMZxwOG5sbtveFdv/+gdbb1D3ZGk8tL1qamZhcVrvmR1jD10hWoo/an57PXnL145f2k6O3NydjW/UiJhPXQYI5oRTyZbu/r6NvUOjO7pxXa6xzfu6hvdsL5veH1XqqvL0WMxHcu46Z6Rrh7UAZW6u2tg8M7Onv6dmY6uTem2rk3tfQPb23uH97Z1D97V0ju8Ld7d26/FWtLguEhIR7xrZHigf3jstoHB0V29AyN3dnb37Wnv6rsj3dI93tLes66nf3Tb8Og69PXbdg9iv/SMrd/TO7Z+b9/4bXtHNm+7c/Od99+143Vv2rP5znvuGNx8x3gy3douOSSIoHEvIomAkkQSJ7a+gdGtfaOj6HNDe/qHxnZi/23r7R/ekGjt6NQMJwZUN/KVijeFEdvV6fnrM0srS9lStcYsV9esmLZWLJWnZxeXZubn50ueV0+3dfaiL20ZGlm/pX9k3UiirSNFiEkDTwbFcq1ernpeS3u7sW7zpuEtd+zYun3nnm1bd+za2D822tXe0Y39PDA0tn7Dhtu3bdu6ZduOO0bXb9gyMDw83NPak0gmkwxfbgj8YBzflRX0uyr1XRaKOJc8itT/DVKILArAZVcFIArqRuDirYDZAARLAIAQHBoBAF4lAusD5yGoNMUimq6BrmlEo5QSQigFKvCIMEoPGaW+JMSXnL8ITkhApAx1akVAGdW0yEkwFheEuCKITNAxKMYyGtExdBE1EpGqDKFMNShQxgqaySuChp7gnGObUmcUNIQKKuQLOyWAdqAyQAkF1AkIADSuhOAVMF8i1BUB0MgjAKAAEplAOVhUMjQf5XAkQdQtq0EL/HPHIO6JGAbBSbO1s6sHB233W/oHht4wODzy+oGh4R/u6x+8v7WrZ2u8Nd1vuklH13VgVpy0d/W0dXT13dPZ3fsjvYPDr+sfGb23d3jsvu7+4T3pjq71idaODZmO3rvau/tf290/el/P4Oi9OAO9DieTvfHWtlFcLEY7ewfv7BkcfkPPwOgbu/pH7s509I9b6dYOzbaTPhhuBGCl27s6OgeGd2P9H+oZGnt9z8DYXTj53pbu6Nqc6ei5t6On/4e6B0de29U3/PpMZ98PpzJdd8UTmS7mZlLJdMdga2fvXmznZ7r6Bn+xd2j0JwbH1r1xbP1t949v2nLv+IbbXju27rY3D4+t/+mBobGf6ugeeFO6rf0N2OZbWrt6f0S1OTS+4XWj6ze9dnj9htcOjW24f2B0/P6+4fH7B0fH7h8a23j/8LpNiI2vHRgb/6GOvoG3dvT2/nh778BbuwaH3tw9PPpDvSPjr+saGXtd98joa7sQPVivb3wdll//2v6x9a/rGRp9Y2tX/4+3dPX9JNr1Yx19Q2/p7Bt+I9r0hp7BsTf0DY29oRfRMzj6pt6BsR/r6Rv+6baunndi9PV2146/1mLmJp/TAV2zxpLp2D24I/UT3b0Db+sZGH5b7+DIj/cPjf7wwNiGNwyMjP3QwPD4m3sHhn6yq6fvHV29fQ9iX2yLt3Tg22LHvW3tvT+MZd8wNLrudQNDo6/Dfnld78jY67De6wbG1r9+cHzD6wfGNrwOg6TXD42tQ3njP9zZO/TWrv7BH+scGP3RnpHxN/eNb/jhvvH1b+wdHn9jz9DYG3GxfWP/2Lo3DW/c/KMjGzc92Dc89stdfQM/09bRs0szYn2WlXQJcSihLnWcVCyebBlKt3Xv7B8a+6G+0fU/1je67kd7h4dVO/e29vRtbunqSXPq6sw0nbWODrtrYQHd/aZzbzx3jqz5+NJds7RaoGktnX0d7b1D93f2Df4/uvuGfryrb/C1qdb2jbgI9JFYojPd0nlba1snctn7a/2j694+MLrhAQwif7RrcPyHuwfH39Q3su6tyPdPd/QO/VxrR/eDmc7u+9Kp1u5ImDoLqXSTScOJp7paWrp2ob/8fFtX76/29I/8dM/Q+I/3D4+9BXl708DI+Ft6h4b/S2f/4Nvx+c+m022vjyXSuxPptp1tHd13dg8OvV6V6x8de1PvyNibuvuH3tTRN3gTvUPY3yNv6hsaeRP245u7B4be0NrZcxeOm7vx+qa2rr63YkDwFsQ9idYutRPQasRbdTATAohNW7sHWtu7+3Z1dPe/saNn8M1ox+vRx3anWjs3xtPtvclM+2hbR+99neirHb2DP4a+d3+mq3uU2bEUM0zmkDhllpNKpLvGOnsGXtvRN/QT7d0DP9HW1fu6ZLpjoxVPjuDuwBbU506s+8MdvQNvxGd7k21dY0Yy6SQy7anWjq7drV09b27v6XtzZ8/gTmwzQQ0j8nWdZHyf1aMI26GUaDrLdPa0dvT078K2sOzQT7R19/9Yor3rfqelY1NLb68LrgssnXbi7e1Dmc7e17V39/5ER/fAm9u7++9Lt3XtQD22Y/79bT2Db8z0IvqG7kq2943Zra0ZPZ4xWju7UbX+21uwbld33w939Qy8uaO774fa2rruSaXbNmfaem7rHhi+p2943Rv6x9a/oX98/RswUHpDz8j6H+obW//D/eMbf2xo/aafHRhd/3Nd/UM/3tHbvyfe2dXuaxqr4IrhcyK5YKSts7+1r39oT9/g8BsHhkbvxf69p39o9P6eoeE9Le2dw1YikbbsuEmpLnHbI2C6DnY83YL6jQ1iIDo0Mr4b5+HBeCKR1HRTS6Yzyf7hkTuGRsdfOzi+7v6B4dEdbR3d3cx0zIDzqFTxa5V6WO8dHHM3bsYA5Pbtr7tj157X3r5t156BkfExLDvc1dO/FeXu3XLHtru33HHHPWPj6+7s7x+8rbOnL10sFlk2myU3R9Gr45e+nGaKKMIdbu4DlT6AxN0xXHORTvwFFaTgvsk/NIcrNJ6gFn6VqRRppHHxBn5zEQesSLEEIVRJ0YmUGoCghHPKpCQYqBAMeIhgjLAXQLCw1IEJ9CqDaWakGbFQ+gmgUTwMmRMIaRCKAy2MKEbRlHOO4jgJIwNrehS/Lar/Yx0GhGtCCk0VRQDB/yk9AZVSdqBqN29VPiEvpPGiHihgObxrnOrpzSICBOcYgOGOiZAcmIwEiUJOIKyUy41ajQr/1M8UPpBCOG7McmPxXrzilrEzYjvusOvGRzFvQzKdub2ts2fMTSRiumFoyUwm6aRaeuLJ9FgMt7NtN47lY4MoYNCw3V7DcluYYaWZYXRpltNnurF+040P6LbTzwy7W9fNlGk5actx+0w7NmI6sRHdcvs1w2kBzbRDahhCaiyiBtUd17GceI8qY7mxYcOJoQynkxp2F9YZwvqjtpsYtmPJId2wR5lh9RPDyaRa2zrae3tva2nr2BlPJHeiPXfohrmBMn1QAHSiI3UQyvqZpo8ZpnWb47jbEqmWnamWlq2mLXQt/QAAEABJREFUZY2DxoYwAB0SQAcFYUOE6UOGZWN7LsIZ0jFNNG0ICBniUg5xIfuElG2Eau2GaQ8ajjNmxtAuxxmmuj4kKBviKIdTOqTkNQAE02RAUtpFNb1bt5xh03HHlK0apkHTh7HOMAc6IqmGtpnrMH+zZcd2oN17nUTq7lRbx57W9o5N8VR6YyyW2uXEE3ttJ7bDMKzbCWHrOZBh1K8X2+jFyXAE8zdatnOH48Z3tLS07sB6t1Gq9aBrtSP6pISGTQxtM0xzyLBRJ9sd1hv2GgNcsn7kBMuRPkJoD+rdp/Q27NiYYbujuh0bJLrZI5negTa3CdC6iG4MIzYZtrMN+3y7G09uaWntGnLcVAIipummwRKZdCKVaR9Bm24zXHcD8rBOt9x1huNuwPutdiK9XndjrZrj2NSyLJ8Q/XnTpOi9jfO8mmTzeeoLwQilVDfNuOovw3I2mk5sPcpBG5x23Yp3plo71aeUOyw3sdO03J1MM7cSpo0Jydpw3CQl0FYgWh+64gbU9w7kdJebSG9PdnSt7xoe7XXauxKJ1p7Wrr6R25C/vZbl7sH2djDd2EwZG1b1BZAUjsxOSuiwYVpbbNfdmUim9ySTqW26YQ4SStqQ7zYgpJVS1ko1vZOZ1qBh2aPYLva1NUR1vZNQrRUoyxDKknh1GTNS1LAHNctZZ9jumG66A8yyWwTVbUpNknIzZv/oaKeVzozZ8dRtdiyxxYrH1yMHw8hnNzWcDGFGnBlW2rDtQdR9HdqoMKgZRoskhgngALgAFDN0y0nrpjOkm/YGxHrdcoeYYbUy3cB8q0Mz7H7dio1qtjvCDLuXGlYLY7aumY6tm1a/bprrTdTVtOw+1Nfy1V8UVqu0hsFJijFarQJEvog0ZnBsUQdNa9EtexjLbjHc5M5YsvW2RKqt1W7tiVvptg7ddQcM01pnGPYGdJwxRA9heozqRhzr9BqOO2rF4mpO6SO6hbxYccNER2tp7061tN0WiyfvQF/daJh2L6OGK4EaQFmMGWababv9hu2MoA0jhBkDoOkdiFZEO8rvY4bV8OFYIrUj2dK6OZZu63XcdFI3XU03TC2VziSceLzTcuPDthtTegzascSAE08O2bHkIAZ0vejfbYbpWEJQwiMQRDOxKcs17VhrLJHqjSeTvTg+W3RddwAJ0ZBAJxbvcuKJIceND1pOrEszrJggQH0CkRdFQS0Iw1gyrcWSqU7EUDyRHkIde91YIo19m7RisXY3nuhJplr6k6n0AMrps514qx2PGZqmSXiVHS9OGi+H3bj7oXYDaozQGg72iBCCY1rhBelS8YvAfNoABSwHjFBglIFGGFAgQFQRBO4sAK7HIDEgwUBCx/0ZE4MSQ2qaAYRY2gugALYClnc0KhyU4GLYEfclJDgXyUhA0geSIJTHpQBXIaJaDKORGBhRnNIoSaTfIjhpoZKl8ftUUnLhYryF7UkGgNIpxSYpAOoqgaBeEnCRw3kLEHgPeKB98gVgpsqAW/cE7wAb5mEIPESNQESSEF/orB6IyI8xhoNeFfpnUK2KekWGjhMPTMsWmm4AykBQYJg2LDsZSyRvz7S349tSe8yIxcxUKtNn2/EBN5GO44BjTDcJLqCAgx2AMiEJskCoHwla4wI8QRhemCBUQ8qoj0pxSYgk6r8lwzQQVANONBkB5X6kgiwt4oRwDoRLxoRgmlRlGiAaCTmgQKIJ1JBQA+c2h1DdBEGYDAVowGgs1dbSj7s7uzKtrdtiiVTatCyIwgjyhXwwPze/Ojszs7qyvBxUSiUQIgLd0N1MS3qwpaW1j+o6qXleLbu2Fi6urMillaxczReg7iPPEkBgX/koq1gqyeVsVs7Pz8H8wnxldTV3uVKrXI7w87DEMkApREJAGWfh1XwesqurkM2twkouB8vZHCwhsquFWrlSnfaCcFoArQFyobgMuIR8uQorawVYzuVhtVCGqt+Y0QAnWLDdRMaNJfekMm1vSGda97iJ1B2JZGaLG0up4MlFWVAsVWBpJRcuLC6WstlcqVqrhcq/TNOCWCyWSSZb9iQwWMBxUK0UijO55WxteWkJ0A4olYrgBT6gLRCiDXV83cut5cOllRVvaXG5jvKKxUJxqe55K1xK7FMCgQBQk2WpUs/n8sWlheXs/EI2l82u5f1y3QMMWkC33LgTS46lW1rXxROpFCeGXiNSj6cyyXRb25gdS4wIqsciHB+RJBBJ5lLTHtBdZ5QYZifR9QTouhFJyTLlMnkpz0adCTADgGgATAfQTEw6IDWLGvF0piXTucNNpLdbbqJFM23iRxyK5Up1JbdybWF+8cLi8vJUvljKhhH3mWHi2p5sjyXT4/Fky65MZ8f2ZKqtP5nJDGc6Ou9HcXfhGGmlTIMwiqCCB5p8ZWlh/sLy0uJCsZgvU0JC13GSyWRiSyqVuE3XmF2vVkpruexcdmXpem41O1Uslpb9IPAiHCmRkBBEUb1S8xYLpdK1tXz+Sq5QuFIola/UonA+AlbnaBvyBJziuBEUp0kS4T6zSLZ0JNKZjttRp13I9ajhxFqpYZtEtwTRdKxKcYggKOWE6RLzgOoGUM0EQnScrojgus4puILomgCC8okan0yNUYhweAHRJdVNSZiJ3Oog8DkKhkACgkhJqaRMA4FSJVBDAMHCFLeZJQ2CgAZhyJxEgklapUSURT2oV5D+hdXc2rlytX6JE1pGfeNWLLneTbZsYYbd7xhmN/r2CNX0Pkk1RxIKIVriBVHd84N5n4t5QVkdmI7qKb0M1BVkPYhsTTd7TNsdT7RkUF4KAw/D8QUpFCvV53JrxZPom6uhlFzi/KFm0XLNg7VyxVsrFJdza4WZ7GpxvlCsrgYhvigzDJ9iia54KjMcSyRGYpm2bjORtOLxFjuZae9FH+0DpsUkM5ggjAjkhiK3zLAs1KHDjbd0EEyHoSRCNtYBjVAME5iOlOmEMoMApgQqE6F9WAbNNfAOeQYGkQSpdk7qvh/xiERYM+KUYnFNCmBoBAXlPxwXCVw2UAXGNU0PmWZEjf7GuRQI49hIZFkJ3MzSg8nJSQGvooO+nLaK0A4jn5cIpSUhRSRxsiTYACUEB5TElAIAAXgRFFPqOQXAFAJ7CocNKKg8BY0xYlsOi8cTye7u/rHde+7ceufdr9l292tfv+Pu+167857779+x+577du6+556dO+68e9eL2HPX7h2I7fe8Zveuu+7as/Pue3dvv/Pu3TvuvmfXtrvvQty9e/uuu/fsuvseFHfvXXe+5t67d9155107du3as/H2rduxuVGmaTHCGBCCmqAdEpT2AMpLJKjj5r1K3cTN3BeKYZZsJCmRAGhbFAY4WH0hpfAlj+qM8KrhaPUuw+BY+J8/N20SupQhrvIREIrSMDCSBASKFtgKYZplu24H6t3nxpNdrZ09/a2dXbe5ieS45bgJ3bSIpBrg6AZBmALKoFwKgsNL+oTQAPtO4CAUOMoCQYgvBUSEEqH6CAi2hRoKtERQqvSNQGqRYCySOOYIaILjQ476SKCA9XFgA45IYFiXSUoYoZQAYSBRf8wzDN1oi7uJPteNDdq202XoGioJNc+vz5SKhXO5leUzK8tLp/P5tdOVcvGaV6tUROjhugEpU9dcELxWr9fmMAA5j4vDmdza2uViqbwQBGGdCw4SwaOgVq1U5gr5tQtra7nThbXVk/nV3OnQq19jRFYY2kTQV3kY+tVqJVss5KcKhcIFlHc2n88jCmfzBbwWFYrP+354A02sSkIArxgYCL9W97PFcvUGLpbnCuXyuVK1NlUPwpygzCeGYWPP4BtjbIMVT2y1YvHbLNft1w0zHUXCqHseTvqVa/m1tTO5XPbMan71HAYdV+u16lIUhR6OI5tR6NUZaxVRWKqUCtcKa2vnEedQ16vVWnkxCnyP8wCiKADfr9dL5crc2urqpbW1tbMo92y5XLrk+96CEKIuJHYq8uKHUa1Uqc7hxH4xu5o/u5YvXM6Xyvm6FwRAmNB1Uzc0I4Xqp4BqljR103XiSZz2O5xYos8w7S4JxIqElEHEBfY70wwjaVh2u+HaHcmWZIuyXI8iUqxWiaIZ0Thd/KRp6rrEWBSQeyRSghAISXFxReciuo5BScpNZkYNO45v/FYMfRdVCxfKpfKlHPbf0vLy8dVc7lixVHy+VvfmQi6qVDcNw4p1GnZsk+OkttgJDALteL/luKOGZeEuHHWEENXA865XK+VTa6vZY8sry8/mc7mjtUr5+cCrrYjQlzqVrYZGMxqRUeBVF0rFtTNrudwx5PR0tVq+ITivAo4eiVxybLdWr90olIqn10rFo6VS4VipVDoXhTArgNbR10GizwOu+4LSSBBCjLgbb2lv7Wtra9sSc2ObNV3vBKo5QBgDHBuSUC4kReZkRAjjBPMwH26OKyYF1bkQjFNChINzh8Q0+qNASGwTFFCGFNiPAEwAIRIIk0CZlIQBYDAj8Z4QTQjAQwABUI0AkwSVpTjfQeOgpo9Tg4iEZrFAFiM/l1tZWy3kLlQ872IQRnkuJGW6kTFMp1c37YFYqmU0kU5uwI4Yooy5UkIYhEHBq9eztVoti4t5QQINsTlsAJsFgn0PxDateEd7+3g8kdpkOU4vBpy4483rNc+bL1bqZ9eKpYt+JEoS1UQdIZJSeoEfVWv1tWK5cr5QLD1bLBaPVGvV5z3fz2EfCdM0Hcd2MoZldztOrN2wLMuIxd1EumVAt+xBZloxqhky4DL0I46vMlRg0GIZjtuVSKW7sbZLKNEkowxJxemCUrSWoA6gyAZAriQwriIQNSMC8qayCMW+YjISVASB4FKGvB5xQSKK7gcQCcB5GFAkbYAThsMcIg4Yg0uxikPqEqHsFFB2Etu6ZBixwokTP8oBUCz+vFpOZPPlM7UEpaBeC1YpoavIts9xhKpBfNMFCVBC4Ob/AGmWCACCFyIkKIDAXsO0qkOxJMoBDaN7x3ahrbUNerp62wcHh163bt36nx1bv+Fto+PjvzCiMDb+jpHx0V8YGRv7haHRsbcrDL9wHRrD+5HRXxgZWfcLgyMj7+gfHX5H/8jQO/oHh9/ROzj4iwNDg780MDjwy70D/b/S29//K5j/y/2DI78wODT00+mWzP2GabVpmo6KUvQMAoB6SVDpmwBC8LwJIADwwr3SnVIKFPMacwPmgxQQqgAl8HFOizwiSIVpZqmrZlQXu7uV88E/d5w7d04WNA1XAsHDMJIhujPH0R8hfBxaXBKwnBjEEsmYbbujLa2t21vb2u904/EtVNeTglDASRwCjhvaQAHUoFATJogQ9Q0p0yLGmGQMNSMQgpCBlDJCwwVFI4hKYB9xKTAbjcHynHs4SUbcJAQnUSJ4xCXH0ScBkAoCjBJAGpAFwQAkFYITBGAaGKE2zhe9jmMjDNvUGQhcYIN6JVdazR5YnJl6ZGVx5tHcwuxXFmevfz6/PP9EIbu4XF5bgbBWBh5W/aBeXSkXCmcKq/62LGkAABAASURBVLkv4Rvu51aWlr5cKZeORaGXF8i1iHwQobdWqxSOZJcWHs4vL31ydXnh86XV5UM6hFMOI1UTOBD0Ve55pXoxf35teemp3ML83y/NzX1mfmbmswtzU59dmJ393MLs3JeWFxcO+X7tGgFRAeRC2SIkLwVBcKFULj+JOy6fX1xc3je3sLh/ZW3tUs0PyhFaSwwdNNuOG05sg+44G3RMK2LKuPtRyOWW87nc4ysL859bWlz40vLC3NfnZ258c3lp/lRxNYvbNkWI/DrICKe6wF+rFtYu5HMLX1nNLX0+n1v8er1cPMXDOtpbB47lQq9WqJbXnstmFx9bWV76wlpu8cuV/NpRLDMlRVQTIgSOPPt+vZIvrF2eX5x/dnF5aX+hVDpardXmvLpfxa6OGGUCEVBKlR9Iy9DtVDrdpelmn2GZ7bphxNETdLRdep4XRVEYGaYh3ZhrxmJue7q1tSORSlkEBTDLojf/uxhANra1yWqhIH3Pk1rIJPAA9fGAY3/hggd+KBkH3TLsZMJOtLTpTqIFJ3DDC6J8oZA/sbK08NTqytLBtZWF/SuLc19fyy1/I59bPlkpFWckITVimC4zY4O6k1pvuKlRathduuVYumFAo88Cb7laWn1iZWHm7/LZ5cdLuZUn1rLLXyitrjy6tjR7sbAynw9rxYByHxWrFTCMu1Yt55/K4/PVpYWng1rlPANewuAF0GNRZljGXZaL2SzqlMt9vVBYfaKYz58gujbNGK0SQgAHA55EAlCOdJimpQ3Ek4lNbe3tm5Op1AjmuZxz4Dj/cY6BmkBNpeBU4pJGZIQ+JoXA51gmitQIBI4DLqpg66sBdg8+FAAcpwKJB2C/AN5LAoRLQtAFMTBCsfgcACgQxkDDTwYECA5MgfWwCRFJgk8JIeiaVDKcCzQtIr5Zl6YVenK+6rN4KCqFVXSn0pUgiC5UqrWVOh5AKGe6EdMMcxjt2pKMJ2+3LGdUoyxGQFYDz5uqVErXvXq9IHgYEomDh3PASQwgjAgjhGbSLS3t7e3bY/HENqrp6UjKer5YnsNw6NJqqXQRrZwGxnDnhRFJCRoruIh4PQr8eb9aObC8OPel3PLSvnqp8phXKl4Pa/WKRkiEfmtYhpHGYKXFMEzDTrgxO5EYNR1nRDPtGDCd14OoWq751ZoX8EgQ23Zi3clUS69rxxOUMZ0C6BxAQ6JIxCUEIYeQ41zGBQMpNcnRZ6OIhlwQjr0sCU53VAOCcyz2rQh8IVBTERFDSkKl6mNVjlAGlOnYX0R6kYg8P6pWKrVruDv1VU2zPua6zkcB4GvVanURYAIlgwJmvTpO+nKaubq6GvphuWAwlsW5dDUKw5LkAp1RAjopAoCoEQB4SAnYsaBuifrFWzV8G8B7QghQQjFFAQcSuG4MEqmUixPkUDqd2ZxMpm6Px5Nb44nk1phCMrU1hoinUlsVYknMR8RfyIul8B6fqbJOPHGHk4jfgeXvcBPJbbFEapsbi29XiMXi23CAbMV6m23XHaSa7qJDgUR9JGoDqJOCSkv4pw9CQJVu2KjsBFzPheBBGAY4n/grkkd5nIPKgcnr7/zQh8KJiQmcT+CfPTZt2iS78/kIGItwAsJTSvyBiIvQ8/2SH4YlwlioGxZSk1zXkmm9PZFMjZqW3SGENHFCwTeOEEIMbFQ9wIFCgeLcjxMYgYgQyQEkmqoCFBISQkLGiMrH4lLiM2CUgqEbTltra/+2Lbfd9oY3vG7bT/7ET+x485vfvL2zo3VcN4w4ZQwI8kSANOyhgFUBiJQcIbCFm6YSAqaha626zlo1jZmMAkShB169Wi7lc1euXz13Znnq8vn5G5fPT50/c2Zpfup0aW3ldLm4drpeLT3n16rqeq5SWD23NDtzeur69bM4QV0OPBzMOB0QgfMyD1FoUAuqpbnVxSmUdfHE7NXnzmRnrs7SKChoIgqZ5KBh/+CGLTi6DinHgY5kCnozrdCTyUBbMg0JywKTQuhVq3kehnn00wANAanm2YgH2LE4h5ZmFhfnz88tL10tVoqVuudDiLIFAZDIG2HUZIbWqulGK9M0E3sParWKLBbzZVxgr05duXh6Yfrq8/M3rpyfm75+Nrs4d6aYXz1bLRfP+rXK2aBWvRR51dlaaXV2aXbqwvL01XP57NK1sF5aJjzwqbJXhCB56AX1ytLqysK1xakr55enpi5V8tl5HoQFSkSg+gPndxxXjFqubWUyLbGunp4EBrSubdqMUQbipl1+FPJs6PnZAB1MtxzbTcS7cbbvNQwzyTSm8SgKvHq9XK/VckEYrBFKA03T8KXe7I+nU/0xNxXTLIu12p6m/lAW/ZzsAzwyGSGjCB2hjjccGPoI0oS/AIRqlptMdScybX12PJnWLNvmkjA/iirlUvnKwtz0meW56avXr16aunH+7OXs0szFfG7pSrlSmo+4wB0LpjPDSumW22W4iQHNdLqpZtgEfZJjIBr69VJpbfXC5TMnnpu6cPrq1LmT6DnHz68tzT9XWF05XimuHg3q1aNY7jnu1a/4tfz13NLslZmp81ezc9Mz3K9mGec+LjNA0W+I4EFYryLdGMJev3Dt1IkjN+ZmLy4yphVxDkMHxP7H4YMnUPyf61rJjtb2TfGYu9U09EGNaQnkO+IRr2EZjnpKIfEQEntBCEKIQG6kIkdgAYniON4JJqSFO1GW6eFbRCiIpBjeAADB0mgrJgAHs8D4m+PCilwTBJWN55JgAwQfE0GIFOgTmCOAYA10aqJJkEwIqeuY4nHhVtPRHdls6Bcor9UK9aXFqRXfC2bL5coM+vkyCvU1TYtblj2ejCc2O649Yhh6Owo0peDVIPBvVEqlG7VapQwgOAWQiEa/64w6bZl0X09357p0KjWOgUSvBLCDMCyXq7XL2bX886vF4rQvxJpEN5BoHj4HPPAiuRRRpVYqzZ05fvzaxZPHrvul/JIMQw+bweYlkJsHQ6/Q8MbUTTsRi8e7dMvpJEyzkEu/WveylWot64eRLwFnfcNKWI7Tgkij+8UxT48wKBE4fWEfSEW0EKgJPgAgDACQfIKugMRhNtN0sG3X7h8Y7L3vda/f8DNvf/vW3/rd39nxv/3v/9uOobHxdZbrxpluADaFtTXftJxcGMkpLsS5uu8dL9XrB23bPtjdPXL8v/7Xn73yu7/7S8gbSGznVXUqH3nZDM5kMuFqEJSZqS2jQ173fW8WJ4S65EKtToDOj8MTGlfAgQY4uAEP0gDBfAqEMqDY3wqAOdhhwIUEwiig40IskYBEKgVuPAF2LP4CEoBBBzjJJMRSLQ24uMA4CHVVUGkbn9uJJOCkB+rqYNrFxcfFcnYsBbZ7U6aSFUvgvRMDHBAQYvtoAaqDfoj6oTIAqJtSH50U0GEbwBGPw04C/uCJVywg0aMF5zhWOEguylEQXPZrtfO4oi1wiNDpahFW+K5OnNwlbNoUxVw3ZIbOCWPYCJFRFNVxIM+Vq5W5IAzrhJBEPJnclGlr2xRPJhKGaUo/CHilWuU4mWA6RE7RIkIkpVRQQjEwUVlccM6VPDRFonwS4XNOhBQ8xHkWeTAMA+LxWFtnZ+drRkfHfnpkaOidQwOD/+vw8Mh/7Wpr+9FUItbl2DbgZAWEEskYxQkXOE6ASIBESQIUdRQzqEYZpSSG5WJYVJM4zfpeXQUoEQ/9UhT4BeC8pgs/oJEXFlYWFpYW5h9bXpj7xNzU1Mdmb1z/fG5pcbJcLF4olsoFQBN0nVIDG9VYo3mgyD/BhZvJSJoMIpOohUX6BsEoDXcROL61A76ZGoxC3LET3R2dG8dHhu9fv278v2zasP5nMQb7mds2bPiZdaMjPz06PPS6ns6OLqU2kTgLSaQfgWQRySPGeagJQZhjm0nXddcbpraOURYnhEKEbShQTDNKAacxNC2Svl8Xvl/DSZZHhk5CLOlH3C/7tdJyfmXl3PzczNdmZqY+tzAz+9nFuZlH11YWLwe1Wh4C30fbJA1DSjlnGkiiYdShMQBdAzAoIRqhhFLsNGwdeAiqVQoAOlNjyYB4zM30dHXtHh8f/7F14+M/M9g/8Jb2jrYRN+66uFhqVbWaVEpXlpezV8qFUjmZipnJZLLbMq1upjFc8Enoe36xWq4slEqlq7VqdSbiUU1IEdd0fcx23HVm3ElpJujCjBn4CqhvPHeOqEAbqlUhY6GIOLqZRoiuaQQXQ2BoiW5ayXRr+6ZMe+cmy00kKQrAKQRw19Dzg3Axv5Jd9KqFGosi3I2IuFcr1srl0oLn+4sIL8LCTDfBcGK2Zcd6NMPskUBtgVQEgQ9B4IVCRiX0tVLgFXD8+aCOtdVsNr+yvB8/K352aXH+Q8tLc5/JLi8eLuXWZmrFtbrFNWIYhODCTTj3CaD/KN9SgQo6AMVMhvYwh2AHIxgQgnIJoJsI1An7n+DBkolUW3tr2+6Y7ewWUrYEQeDX67VV3w9WKSU+0zSsRkEIQAlEUEol5gN2JxD8H+CB3Yt5VO1cEbwFdHm8l5IQKrEgnhQI0/CeCIEntoOzEaAqqI4kgCNd8SnDKJRUSonyQOlLpCBEcBJFIWEc54JSKLFfJe7wyv333ScSth1IUvVx5goLhWqhXCpe9AP/EgAp45hHz3E3xBPJ2yzT7kC98XMaZ1EYVn2vPoUB5I0w8MsEqGSotcYoqD53HCvTlmnd29XZeRf6V5dhmobnBbRSrRdqnvdcNrt6qlouZwHw3UogkwKQGQDUmTDKGPoOkxDpOgHbspwMY6TNtHTcLWExLK5FURBJDJKkEB4XQjdMO+7GEikMpuKSEM0LgmqhUJoqlEpTQcirKJyg/xIsaKGcNseNtRIQGvpfJARwAkRQyrAqJagTIxhrUU0jlFEQEnMIAawLyVQyMzIydOfOnTsf2LFjxy/dsX3nr23fseNXh4aG3prOtHajXADKAH213NbefhlJfwYo/xrR6RMsip4vl4PllZU2DyW+ak/6clqOC6h473vf6wvfz1Wr5XNREJ4XQpRASiDYEMXhAVIADgK8l6AaV/kE70ASUCCYSwg+Qaha6BAvdDoFqulgmBYYlo2wQLcs0AwFEzSVthy8Ktig2TevDPMUNBvzsB59Acy0QUHDe2Y6wAy8b0DJQ2A71DDR9RgI1ElpK1EnwDQAuqREdUEdpJGQ6JkS7XwhB/OwACqPJQEEhwg/64dBUMYZ/XKtWjkfhvXlGvGqAIM4Qapa3xWk4phoWoit1iVIr9GKFDWc4Garlcq053lFnIyIbduZmBtrM/GghGBcEizUavWFEBvGPgGsB2gKmkQawQkBEaH+uFBibckxKTiRMgSJgQo+BEwoDRljoOuGY1nmAGIzit9uGMYuwzB2mKYxbhhGXDd0oDhYCSGqGY7CULZoBCgNOSqXAOBziuWwsDRQF3QPiYs2Bk9RgPMI90QYVLnkyBHUcCL1CqXV1ZkbFy5dPH/mxImjh4+fee7Eqen5mYvF4uqcH9YKvpHIAAAQAElEQVRKaGeoaVQyCgTXPGAAOBUKhJS4gHOciENDYx4F4TNc3GQUSYELN2A/UUJB13Q0wWjDWWnQMEz8hm5sxskSbTQ267qx2dSMYcewYgwVJ0CAEkAQMDRmJuLxtt6enqHNmzduGh8d3dSaaRl0HaeVMWIKwaPQ98thY3KWEeY1xoAQEeAjKSJcvTjnuCAg3yJAEmpBrYbWLi/duHb50uXnnz9z5eL509PXL18qZFeWw6BSgSjCFRLrqe6RuE7jukQJ2oo9i91FEFQH1E8ISUUgAW1EuSqfoP7AGAVN12zDNHp101jPdG0zAvvPbDE03SAAFLucaUx3HNtyzZirufGkm0yley3H7mWaZguQuLB6K6ViabqQL17HxQR3MLjaEjFRbocbd3oc18xgkBI3dRtHaF7Pp9P0XRMTciMAl1FcaBhka0CI4oRRCgRJxRtT1/R2XdfbsR2TYD76EAgpQ85D3ERZKfn1mkcNUM6C3Aq/Vq9WojCsRFxEWA4oY4B1cc3UYpSyGBDQVL4QHDnnAr0+COq1QAsDrkWhNKUUXm6lsoi7Mleef+7ssaefOnnimWfOTl24OFsp5IrUq0USAqoTVFDisMF5DBRQHgokhEtKqGCUa0zjBtMig6FILAyA46jh9jgaHMcx+5LJxLjrOmPKxiiKwrpXX8WxmQ2CoMAFjjkCAPQF4AVwHBGESmK6cVGUMMGkhTsotm+hakgFjmTZeEoAsIAqyymR2PUC09hdREogAASdRaI2ICUh6CCoHcNsVQWkIEg0qCNEenU9lE65LGFyEiYmJlSgwktzoCIYUS1kS8Vy5ZIXRJfQjgI2pJmmmbFtq90wjBijGo2CMPADrxB43lypUFoIoqjGqBBIjFTtMWxY05htWkYvog/rx9AnkDtJeCTCyA8LhXwln69WfSkZl1IK1E0QQiR2LrFMQ4s7TstAb+/GH3rT63fvuXv7ntb2FO7gmK2aRg1snfq+5+O8lwvCsGzZTizmum14jRuGqXMuAIPeSqlcni0Ui1M1v56NeFQhhHJ0Qst17I5UMt6hGbrJeYSNSzzg1oEkSopUMkpVj2FaUUooji8NDN1wsK2+RCKxEa/bXMfZaTv2Dsu2x2zbMnTTXCaUnmSMPdva1XV5cVGb5vXClV/7xZ+9/sY33rWyaVN75f77yb9mfbil1w/MVQ2Dl92Yubm5tdzS0lE/DI4RIGvoS0AJplRLOCkDDmpKACj+EEJwSsURgs+U50nAe4Jzo7oi0BMBRxFIUHkUxw4+xzRQDQVg8IAyBJYXhIFEcHzWgEpjGZy6gVOG0G5C5SMiBWAQSQo4t4CqLwiWAYUX8vC5aoegHCVbKH0koA74QwAIIUCwfUJQJ4l5CIr3eGIh0UCDYMwPfA88r1726v6lfH71fKVSXXGc/vq73vUunFbgX3VEuFrjRK0mhAKhEICEuu/7s+VyBbdQaysBvhHg4I1wkWjIjaIIx3f5RLlaOREJkUfFgaLORHWM6gyBr0uEhIxS3CYhON5QopQhlzzEIhHOM5xSHIeUNOQB2iNxqAKgjY0ctF1VQSATAFiMNEAkpiOJsrAKyka68QbUIdXPTRBsBItL1TCWB2BEEiBCcq5W1grIqIRFyoyTKupSpyB9ykQ94rxKg6DoU1pEb6jgxOYxwiKGhRmK1oCA4p9KkFQAxwU70KTwLJwtAyGUXhJNkFLcVEbgNQgj8PwAPM8HjOrAx6vvBeBjnu+HBLkkWIdQVJoSCtgm4NIb7+xoHx8dHr5n3djYTw4NDryxt6uroyWdBJ1REKFXr5aLi/VKeRHv6jpF65A/giuH0hOLSKKRSBASWqD7FgEfiyBISAQGLgy3liDC5zwEiVsAIdpPeaAhMRojEtXArkA3wnFFJAeCsikqKWREqOIC+67RDuGESWUr9hu2jRMuBFHY+BdAGOGCV/cgQvsBecMgBRzTzrQkU3t6+vr2ZlraOlwHp9pUetB23X6g1EH+a9VadXp1LX+5VCrfCPxwOYq4J4EwnIRtN+amdNPodOOxdqoZMaHb2mJ3nhAA+cC+fUKEISoCeHCERO/BNRT1k2hHiHqFuLuldFT3WAUoVsT+l5QYnIEMTR4GGrFCxiinlKiDahpD1SjKU6eQQuCSjwCJgrEFLASAP+o0TQAwDaE7NgbjddW44Ay9BbPV2MGAkTAuiPQDioOB6UAo9hnRULzqe1QHJPIoOFYnnKp3aAmhJlmoMSGQ6ohiAVUMdSdg6KwFXxp24abmLgwsWiijGJvU58vF0lS1Wlv2w7AYcREiiJASLWJYlwFgG5xLvEi0AJXDAENKgr1LBCFEBFZdYqQnFZlYDHseywAFwOAPxaDlaBOWR7uxGpGy8ZgCQzlUUNUQjjeVKQlRF2yFohQqxM3bRl7jR6rgUqVs1ye1tbVqqbB6JYyii6j/mud5aDgTGG2AheQySsLADwp1tC30g8Uw8HJSoH8ItA44toL9jqoBgksOCoC52J/IlYFdY+qU6OmYE0tbxDJAzSACNQYmGFbSsaDjWkYynRjs7u36sdHR4V8eGh58W1tH5vVuzO7QdAqeX4dKpVwvV8tzge+t4otExnXjvZZu24xqMgqiEKPbcq1eWVgrFKZKxeJ0vVZbJiA9XdesmON0ZdLpLjcWswUONZACtZVECLxDxqUUSJVkQkQaEUCVH1JkscGyYlpIIBLUAwRB8yRInA8J0JLG2Bmm6x+WTPsYvkJe27QJIhUEQvN4kQH6YuplTBw4fbp68tSpG74fPB/6/vnQD6Z5FNYAJx7VIMN+wl5tdBb+oEsCDgeJwCs+w/4ENVT+AViL4pREaSO/MRBRX4GOIInKZwDqOaEgXoB84doIVoBAJAkOAARgGYQkGkiqYflvBcpCeQJU3s00YJmbQB1Ue9juiyd5IYVXfIStAEq+CYLOC4jGlUdV3/cxeKier/r1i3M3lmayVxdK6IwRIUSZ+4Kg7/YSYuAABQKwCiDLhEAxCoOVSqk0W6tUrgZBMC1xV0XiEhBFYSkI/Ll61Tvl+eFZImSBomJYV6JuEqTkUsiQSuGjhSGjICilAmWGWDYQgNMCpZxQigwSEJzjPmtYDYPgOrZzKoqiIzhYn4nC8AguKBf8MCiFoQ8cy6FuWB0ilOUjOR62GRAgguADAMAZSvhSiIrEzzhCCjW3AtM0wImB6ZZhx1Kubdo2rQsuNEJ4S3uLNTo83rtx423rtu/YtWHPnp3D4xs2tPS1t+umruMnEukRHkaEC0GFRPskoE04EYNgjISSR0EkuUeI9ICSwNBxcdMNSbCPuSC4WHMfF+pcuVKZLpcrFyvl6llMn8X087Vq/fm651336n4VVwpUH4CiUQo4URqWYWRs0xgwNLZRp2REI+AS7HeMTWb8au1ctVx6zquWL/PAq0j8NEAlB7XQ6Rojhq5RnTGGajMguGoYhmY6rtOGHwLWrVs/unHDps233bZp8/p160bauztTTkxjSKGgjEXKXQkapBQi+KOAD0HpiKuppNh3OGFyVFbgY5xVQapnAsdiGEW1mu/NVKvVc7Vq7RS+xT9XrdYuBZ6/gKUwkNIc0zIHXMcdjSfcLivmtGJw0mpadpJQqlPKqOPYVktLJt6OusbdWAsj1KB4YD3ddtAI22mPxdLtetKxAy5Zy2qnUhHwR3a3eoKYAqdwZAN7H7sMVVTqcS/0vSXfry9FgedhvwHFCpQS3dT0RKq1NWkmU9qtvW/HcHXXSSQNXU9hGUOVlTICgU4peFjkPCqin+OYIYA0Ay4MGjCIWXZLzLQcLeScRFwnibZ0bGRs/dBtW3ds2bX3nh0777lny9CG0YF4a2uLjR6JfsWQW0okISABGsBL41R5IClmUwBCgfgU26dScKIKU/zVKFPvzT2oZw8lYEshyr7nXSpXqxc838vyKPKklBwJAQA0GACQSimxRZTbaE5gQnUkPsAUYODsSN+zMW2o0ghUC+9UGYk/FN1JgRAiUEWBjxplGuIpvZkWWBClEykxG0GwJFbQdf3m8xd+JeDjiQnS0tlJeFmn+dJCgC+juVrFm63ValO+5y+iTR4lBPuLAGpS831PvThN4fyT8wO/RoFEyhwhcPjjGAAEFyGWq097fv2GH3jYXzzEtoVpWLFkIjnS3d032pbpjnPBCQaBkgCRUlkiJcG2GKOQYpSsx8Q2Ssnt+LA3CgOv7tWma/XquXK5fL5SLM+A1P14PN1jmM4Q1XSXMR0oZaAbutnWmmnr6mhrU/saGiPAKAWdUcuxzfZEPN4Rt22HSsmkEESIF/giAIDAiYagKkSAoOhngGUA+xL7xqtXKuWFUrl4CcfY6Xq9fiwMg0Oc8wPIzX7K6KRO9P13jLc/d+edm9ZwPbgpGJrHLQborcTLeb31tyj5fO7G4uL8k6ur2QP1WgUHYACGRhE4zLGTRRTiXClwaEhQvy+CAN4rYIJQIIy9CBysuLIBRFg/ErKRTzUNAB2tAUIA3fYm0HuwCJaFFyHQvSVR8jSgmgGE6VhXA4n1Vb6CkkNw0Wq0i/mEog5EgQCKhMYh8VdKwMEA+AMaIaBhOfRQLCJvAp8LHuG33nClXq1+Ez9xP+rjZBRVKqsb83kfJfybTt3RAspIgWlkhUpYIUTmNI0WPa+2WMivHq+WiuoPSAterVKvlYvzXr16QfDwtGnol3DQ5YngHESEynNFZ4SxR4CDzMOXEp8yKhi+/2mUBYQQH4uqTsJZlmB5iW/YIfj1+nIut/rNmbmZjy2urPzZ6urqe9R1Za3w98ViaR4/Nanv/DhIQxQrQ0YI7mzQGqW0TilBWSAIiEBKWQ54sBLyMBfiiwzeg2mZYDmOpetau+3EuyQjKQrMAc2w2tq7uto6O+/v6O5+oLun52e6unve2t7Zti2VSHS1trUxjTNfCq42RzAOiSSmG/2AbUoKFJXRPMPSvdCmdXx9qrvJhO/E4hxFg3qXr9b9cjZfvDQzt3jg+sz0F69ev/7Zi1cufw6vn5tbmP/cwsLik9nVtSUBAlcigp4EOFUCABfAwxBCzwO/WoFqsSDzKysyt7CQXZmbO7C8MPflYi739dCrHfcrpbWgWgYqOJgaI7ZlUse2NU3XLWaaDirvaECSMcvuas+0bu7u7v2Rvt7en+/t6Xlbf1//Wzq7+sZibvrmfIlcSsI4+qegGpPILzB600+x76SUlHMpI1Q0lCAjAhQ1BZw/Be7HRBD4Xi6/mj84PTv3+Zm52Y/Nz81+YmFm9ktrudyxwPPzEiSK1Q3NNBKGZfWattFtu7Zl2BaosaGbZrKzs2vzyMjw/UMDA29Sf0dgmXYGF2CwDAtMw7RMy253U6l2J5awAtMka9/y30OZBYAwZBJ1RCWF5DimAQTyGRbKpfzp4lrutF+vFYQK6ECCTqmjMTrQ2t4+EI+1JCwbqaJUs2KxeCKZ7Dctq0/XNOxalIJ1OK5RgVedE5E/R4moY13QDQNQb5MQrcNNg9N8jgAAEABJREFUpDo0abmMG4zpOku3dXVmWttf29be/nNdXd2/0tXd+3MtHZ33JJPpESMRi0sDYx9dJ6ghEUK5NgAhBAglcOvQQYeIcxJpGpYRBJRNUgIjBHRGwdA1YJRCFCH/gV/ABfxkqVQ6gQvqquoYAqosAIqUDMeiwIMQrdG/gPUEyhIqmBOE6LoB6TRAS0sLPqKE6gyAUJAEpQjsPYQgQACzFceoCk5MFCVgHqYIQlDS0FPwCK8cK0rCsD5WIeg9xAYAFz8j4QXePTFB9p07p/mFgubZNlF5vufxYmEtXyoUn/fq9ed5FBbRFlDjIYp4qe555/K53Lm1Yq4IhiE0jQlCqUQvlIJz4LgpiH6YXV3NPr24MP9UPp+fqdc99Xd0HL2nJZFI7erq6Nrd0pppJ0Spxgju+cgoEhAGEYS+B9jNuPtXBVxjGigX8+X5+dnLszNT+xfnF/bNz81/dTWXm3JdV3fc+Iium+NAWJxpOrEdR0+lkj19PT1vGBkcfEtXR/vmZDzRYeiahXOQ7tpOOp6Itzi2HcO+NKIgIJJHOC0RqeZ8HG1qbhGEEOUQEvsQkAPw/ToUS4X89RvXj504fvyRZ48e+eTJE8fff+3G9T9Zy+feg3PNn+OI/CIJg3nFYxMvzQB96ezvLVdFgupvUUorK8vz16dO5tdWn/Gq1VOR71+XUVjBHsQZhGMjOEJANq6NmZ5gGt0efxu5gGkg+IOQtwDqHqvgPajBiPfyBQjMFi+kJSjTFBjm4BXdSAIFqa4IwOeqjCQMBIJLAlwCqBlcYFrJJiifEAKEEJSMpxraOMoBX01UDsF7HNWghrxGCWiYqe4FLlYct6cj36v69fqNwPdPVsrlZ2Znpk+sLucXJz70odqD+/YpAlDov/5kIYlwEilhk2oHJYdtrlEii2HkL5ZKhTNerXYEJ4ujvld7FtOH6vXKCSr9q6l4bMlgpKxR8EFEXHIuCCYopYEUMkB5ISWkMWehySF2QkCkCDTGcGeFCUD7pOQqSCmXSoWLx0+ePfK1r37jwKc+/emnv/bwwwcK+eLZKIqKAicelA0gpCBEqjdXH/u3BkA8KSXOlbg6A6kKyXM84jeiMJwNgqDOMVs3DLBcN57MtK4bWr9p5+atu/fuvO91e++4677dXf3DO1Mt7dsTqdR2LLHDdtyNpm5lkH8N9Y40Q3pCCNQZQuwaAfhDUGlCKaeMeRS31E1wAyjrAdfcqm7YdcHwMzT2fwQUGsA0ZzpwaoBPNQhwwcFZFTTHATsRt9LtmS5cd7vQnpszNLYheOQFXn0ZJ8irXr12ql6rHq5XK0+Xi6XJ3MrS5MLU1MHs/PwJXq+eifCNjgf+NOVhTScAjmWTeBxnxI7O8c23bdm+Zeu2nZs2bt0xMr5hW2d37x2pdPp2Nx7folv27Uw3RjTLcgDtEZIFnBLklWG/0QgwZAJCkWIKRE3hWIZRGmoEg0y0HYjmC0YiXBmkRD/HvgWFRloAAAdQri2EBFQLGGWgqT+yZBR3X4ihGUYHBhydGmMWYwwrANIrVbrD1PVB0zRGMTjoAyEdifIoxfqabhmW3RVPJrtsN2Y3Kn3LTzLvyoDGUL4ecdVbjbYlCo7qQa08Wy2uXfdrxUUeeAWGfoTtxNOplvGBgZHtoxs2bb995707t7/m/t39QyPbMbDYEHPdHkbBRpf2sM5y4FWvh179EgmjKREGVewn0DQdDNNOpFra1g+Pb9q9bvue3bff9do9W+++b09X3+juRKZ9txtP7TJsZ6du2pt0ze4ApjtC07UQdBBCJwAaCGRJEgKEMGBEA0qYRO6kYFxq+GlFmalTXIgxQYkE1AtBgAIeQqgdyBt+3Xu+XC2fq9VrN6SkJUobvYAECIkNSCFRHGWcMiKAMKCUAcFChNGY41qj64eHd9yxcePe27Zu3bvu9tt2OI4zzhiLN8oRCoRQ2zbNnlRLqk839BRlFAMzYIQQVALwFy0ggmCdm/eYTdApGpCSgK5DpOuyattyY1sb6gWwhLsnWobpqRbpDI9u7Ljvnns293a1b0rEzLRlakyFR0Jw7uFAwEBjpVKpXVldy10rFPIVxrmkyAnFpVw1CBJF4phXfVPMZ6cWZqbPF/P5c7ib1PjvDFGmOYZp9dsxZ8yNxwZM22nHPANoozb2BYfADyTOsSX8LHOpVqkc96rVozjXPptdXj46c2Pq2JXLl45ev3LlEj6v2/G4azpOm25aGarhbEEoWizVT8IyzWHHMsZ0RjooiBjISCNIv2niyLPMuG1bSUPTMB8jasHRAgFoS50xigGGmJKSr2iMFlFYDdOhFJHgYVhcXVs9+8zhgwf+5m/2Pf2e97xn8v/7u7+x/+2/86sHdkz8Pw+PD8YvjI1lSjetaf6+FAMvdPVLPfre8/SVlSpAeF2E/uHCWu5L5WL+G7VyaTmo1xodrDEClEEDOFowAYAT/4vAIQKSCBA443ERAUdnlgA4shigfwHTNHwmIcIFUYHjLCcQEsc3CAIEGDCqoIPGEERNJBQnQIJzmEQIEAIaiLBeGHFQ4CivIQMlEEJAHeoexx1IfAaoBwWB0iWOFYlXARoWYyBBYGCCkyL4tSpUyqWVtdXsN5cW579SLlVPUM5mIZ3GhVpJ/LcjIkGEelQlvq1IHhaI5HmdkLyhaYu42F/yIv/pcqnwqUI+/+FCYe1vvWLxaVGtLiYd03dMVjUZqWkgQ4pCqJQhEhviYAtQowjJwGmRS2QlRPN9nFECSllEcJalyAVVdjKIDEMrR5FfAgdqVh2nIs7rsUTScx2LW4YODMsiy0iI5ELwAOXWJXAPkEGp2gRZIkDw7ZafAykvBYFfDjCwozgp2m68Jd3Wsbuvf+gnOrr7fhHxq+3dfe9MtXX9RLK1Yzze0p62sTEspxuWVcVdh7wZRVWdWB72rsc0ijpTQQhBkwj2kRZhwSqEqCtgHDI4GLmOUwYnVq76IqpFEiKKvoGvV6m2jnXdA0P39A2P/MTQ6NjPjI6N//TQ6LqfHhwaQQz/JO5ovNl2ne2EsjQgGRJ9MwrCYim/dnZlcenR7PLSx4praw95nvcHSOL7dal9k1JxgVts2hDiUlSrfYPx4GkahVmKzhfDwCeVSnfgrsAbegcGfr6nd+AdXQODP9s/OPojXb0D21ta29NOLA6SUAi4DCJJ1kp+kK1GAU5sWo1L4iFCIYlAcUglAULQdqqFFAMTrmk1jdMaaJpHiB5Sim/jOCY0TQOc/FvT6fTdvb29D/b0972jp6f37T09PT+WacnsjMdjacM0IgmyiuMu0gwtYxh6O95bAoNUziPAoBJq1SqiBmEQQoRvtLjoQuD5IAWOC8ps3NXojcUTvW4yZbvgwrcdg4NCIySkmhkSqnEgVFLAesA5E0E9qBVztcLqtahenjIYVNG3kq2trbd39fS/sa2j56db2zv/l0xX969hn/10pqNzezKZ6mAgrAijmnq5cLqUzx6qF9dOoqjr9UqxqsYkIQwsJ5FJtXbc1dU/9EB7d+8vt3Z2/XpbZ++vt7R1PNjS1rUR/StJzZjOiYnfC42SF7GiH2mB4BQHDZWCopcRDQiCMvQbTZMSiIxwx0pwziNGOUhVjEq0TzJCQM11DAMVqXgL/ZVKufLk6lrusWqhcNU0YkXk1mdM41IILKKGYSRkxIUQXCA32CRyg/2maxhgGXqnazs/nEwlf8XWrd/GMfC/t6Qy/9V17DfrGutSfdsAoy22Ze6Kx+J3W7Y1pGk0yQjo6Laou0RtONWwQxgAUeUpoQRA4lDlJBKCcA+vgSaxo0Xjn4aDOq5C0o7rmjQziZaW25Oplp/PpBPv7GjPvDWTStxhmnoaBPerlXIWX0xn617tRqlUW6iX/XqAMwz6iVQHIwwY8kKROYpzu2qwUi5nc9mlI5Vq5Vn0rTW0nmo4mWiWmTFsY4MVc9cJBnGBWlKNAEFlw8DntUp1Lp/NPjI/M/NXi/Pzf7k8P//xtezy46W11TO1UnXFNAxux2IpDNIypusaBo45Zhg4g0uo4Txdr1VARkEDHu5u1iolwDUKAPvK0DWwLMvAACXj2HqGEdCJ5FKizoySNdNwjqJlBwLPO2c79qxhaKs6o1WNEu7YVrm9tfUKAHkegE0ZhshSSstzvb0B7Nsn4AfuePkNoi+/yH+Q+ODERPCzv/Zr+VytdiO7uHi0ki/tx23wydD3joRhcCEKgiURhZ5ARxCSg8TJHoeHGiINALoQYOpFoDNLRKMFdG5CSCN5M0ulCTotweIK+EgqkEYeJRQoDgoKrHGv6gicRBWUzEYpVQYnH0IIVkQx+FwK9CMEQd0agwmHtZpEb0IAxWBFObIIfUC7/MCrr3i16jV8gXgOnf9wLrv69LWrl45V1tam3/nf/3vxne98Z9gQ/j380IBETIoKAVEggucZkWu2YaziZJNjrrt8fW7u+vNnzhy9fOrUM1fOnTv5/I0b145fuVLWdQg0Isoa4UVGRYVRiZ9dwKeE+BSET4QIieSCIoiU+PYtfUZIQAhR+ai38KkUNZ2SEk5Eec5JEc3wzlWroW9ZXszSfYPRSMdVQqcSJ2YQjAKOfFGXkldQZo0A5xqRgUZhjVK5QAjciDi/5HvBWc/zrwRBUBCc64Zpdrux2IZYLHaH68Z2xuKx7bbjrjcsJ6PpZgSEzmPfXWeaNo9OvJZIJOoOpZ5B9YLOWAHbrVIAbA8qjNCioZtrxDSLRiIRvutd7+LVWMyXhqv+jXclElAHyriGrTqu25pIJgZQ3vpkIr45FnM3x2PubQox19mI1zHT0LsJERZg3yNfADIs16u1Syvzc89eu3jlwHPPnZi8+OTj+9/0k2899ta3PXjjF3/zN7P/Hfs+FGIxqlZPQOAf4n79NA/8aUqgZpiGa9v2sOu6t8fjsa0xN7YF0+OmZXZTSm0JpMKFvBKG0XkuyaxX56uexYr4Ro8+AGVCmbITBxD2Bp6EUk4wOJGU1izbrlIM4oSgVaZpdexPztC9FUzGnLht96fi8U1J170j7tpb4469Dn2pg0gBMgrXwiCYCsNwGSdqyzS0NPoJ9m5UCkP/hu/Xn/M87zCWeZpH0dNRFD7j171jQd2/JIJwFVBpyzDiMcdNxy3bjadNPbElja2jkjdPYUrp65pVY1TDHQRSQfkhglPJ62G1vFSvFJ6L/OoJGfrX0derqEcaJ/4x13XuiCfiu2KuuwvvN5uG0UVRSBQEq2G9dimolp/1imtH/HLhYsS9q36tdtb3vUtRGOSFlLppmj227WyybGe75bi7HTe2y7LdTbpptRGmizCSC37IrwaSTAeCLEnBihzAA8lCKYmgRErseDwlSI5cgRRSCE4NPSA8CogQEcUcggvZLUge+jwMVnCeuIIvEMenp6dPLy8vr+CaWXdMzdcpxskgBJGRpFJdpSAaEQSFESkjCjLSGJWGxuIYeIyh0+ywTP1uU9fvdixzp2XouANAYxo6lYLvSUkAABAASURBVK5R/MSmxWxLH3Vtc52haRi8gQOCM9SDoCgCgE2hWEIkwSqAVSQjEiiIBgQTUhWCalU0/mk49pnp9wlOKGWWbpua0WWZ2u22oe1wDH2dodN2IkKIMADzapXny6XimVKtNpvP55G7mq/RiCM3AtuVRHKFxvzJhJQaCBnWaiVcJy7WKuXT9XrtWhj6uKBDZFpGKhZ3NqVTiU3ogy0UpIZ6EgJcYmM88uv51ZXl8wee/OaRyce+fuTw5JMnLz///NXl7MpSUKngXGWSRLzxmSaD3xxNDFR4GIU4RdeyOEc/X0df8Wu1o36tfqxaKR+vlIpnq+XCVOB7OUaJj/ya+ELTmozHkxreCx7NII5RSg4apnEi8Gvn6kFw3dCMK5qmPYv5k4yRSWzo2XR722XGosW2Nit/5syZ6vnz51Vwgq4EEprHv8gA/RdLvAwFqtVqPTCMOcrZQSHoX9Wq9T9fXVl6uLiaO1WrVgroCMCjEMdOBFLgPCtvAvCKIwnU4KHojhRHC2C/CswXXJXngNmAgxY0jSE0YIwBOgiWkiCEQJkCZaIv4FAjhAJRAIpWoWTMFpyjSAm6poFlmg0Yug4EAOtGwPGtXqBuOGGCzgBMRgEXYdDUQEY9iIhABB7Uq2WolArFYmH1HO6aPJ7Prnwcv+V/ph5WjziaM1s1zTqKfFlOjRDcfxQVRkle0+SartHVRNLJRoaRd103XFtbC0NcjIu6nm8PgjLy76tFmYQ1/ApULYvIX9OJXDUYKeDEUJMixH2EwCOSY6DCBc5gwqDgGxrxbEoDLONLEdQl98pURjmdiJWUZWcBaoVz586F+/BtYG5uLjAN6jMRhkxGSj9papKbOvUo4RUieFEjoqwmYVPDQc9IzmR00YlZ2Xq5fDm7uvSVfD73tdVsdrpULHggBbcsEzBAgUQ8AYlEAmzbBonrgu/5y8j0E7nc6le8Wu2CDbAG+FZSCQLfoOFywrHmsI9yDG3EhWSRYCAUi9uLSV1fVeUIIVLxYWtGXWdsVfGnUQh0SsE2DHAtC+KOAzFsz7VNcEwd7AYMErMMYjFc3kNcgwLcEOIBaCCrtq1do5JcjBlk0VhdLa9lMhjQfXt3qx1Fj1Lc2q8ezS4vfr1YWD0Q+vUsLhhgoHPhgoP2uuBguxpjOCYiwAkTKtXSYrVWebRcKT4iAn4Jpa7FKlBCPy2CpGsa1ZBb3IkgAEwKoMidQaFKhChxSmtCuDXToCXLZOgzMqLAUWcBBgVAeyAVcyAddyDp2uAaOjDBg3qxkC+t5W6UC6vHoqB2zrENHrMNV6fYAVEwXy2sfTO7OPeJcmntT+te/feDIPj9arn0nrXcygdq5fyX/FrlCg+CKvIp40hizLXddCrjJsNODfVvnKoPoL3dS6RiBUOniyh7WZPcYzyMGIT10K/M1cvVp71a7bFyIXekWl67gr5b1hhhyZhrtiQTZioRY7ZlgOLQq1aK5eLaGSyLAVMwKYEdNwDmAt+/Uinmv1SrlB6plIvX8S25LnDg45xB0McIjhkSiyeIZdsQ8Qiq1crq6trqoeXcyjdK1fIpbP867lIs6rFYHr/k1BgjuBcgBZERyCgAyX3JRMQ1JkPgkU8tpoJ1HDc4ueAzGXqAwwfhFf165ZxXKZ3gQe1SWCwulldX64xyoREe6hQBkTRASLRf6LigMxQho0jIyPeBh74Okts6g7hrkVTcZRj9Gcit4boOdZAHjaIPEAkGI2AbzEg4djrmWBm8d4EHBg89KiIPcGFHUzhBHyEgQqJhmzg+hU5AGjhoNOxnJoS0DZ9DNivUv97BT/dysbubuy0aN0xKEMwxNYxVGNUJJzKoh3WcA2vFtWterfJkobS2v7K2tuTqemAQGVIpIoyvOBGRAORNAdPAZAQG6o0yvMjzlmvl4uX82srxWqXwPCOi6BgsmU7ENrW1pLfELLMD+bKwHqMilESEgoootBj1dAKeaxmha9ucEcIdGvCIhjwdj2styWSrYxhttqGZVPKwlF8triwvnFtaXPzbG9dvvPfKtSt/eeXKxfdfuXjxgzduXP3cwvzsU8X86iUQvGzompnG+q2ZNIrXcl69+ky1WPorDvzDwOEk+P5SlfPliEVnCGGfIcDeI4n8PcHDj3EvulKtVhtzJDSPfzUD6Bb/6jr/6gpq1+Dnfu7nSve89Q0zm3dvOz69sjiZXV6eLFdKk2EQTPIoOIQ7D2cRM6FfL4vA5zIKpMTJgggORAqgGHLcgroHzAMVIOAVxxQ+h5sgBAhqiGMUQMoGJAYq0IBEWXDzOf4SBCV4j1BXhleGFVU7BASWxbaxfXRoYHiPAwGAhziefQi9Km4DVut+tbJQr1ZV1H8KF5Mj6LgHcHBNTs1c3X/qxIljC0dOzvzcb/5mSXEAL9NhJ0mdavoCJfwqqntBI/Rqxk3l3vGOd3gPPvggx4lE/OZv/qb/27/92/UHJyYCvI8IwZKRXwIenEcDDmPdg4yQ4xqDKTR7ASJxHck6CyAOEQKHcUJ7HgOhaVwwskCiOSn4cSrEJIhoP5PiZCzhLKFcb9/Nv6WR6moQskqAn8J+2U+JmKREHiUSdRT8BkhxDgOF44zIg4zCMzojp3Qir8ZMczU7N7c0ffXKyUJhbRI5nMTt0knUaVJj2qRhGJOGaU2aCF3XJ9GKST8M9xfRd6anr59Yy+cXH1R2ot1tgEFGTFvDN64bjMAxAnI/6o26kBOGY75YDvAghEjHMtd0qp3SGJ3E+0lKCbbJJg0N28W2TEOb1DV2EwzzGXsa7w/jAnWYgHgaBJ+kkk+iPYcdyzoPMpj3k8nib773vT5yI+A7DtUXakextFa+sTwzc6xYyu8PIn8/SDmpUWyn0aYxqexklE6i307iwj/p1+v7K5Xq/qWlhZNrq6vLv/3QQ3XVhhuGVSbEMpa9Qil9Fn1YcT5JQR5llFwzpMzFNa2WatFruMCuagA3CMhj+Bx5xDYJwbc8bdIy9UkMJCYttBcDu0ki+P7Ar0/WaqWnq6XCIR56Rw2NntIZO8kIOYjz+/5qvrD/xqULkxcO7p/8+l/+yeQn/uYT+594+sn9V547OVnJFye5HyhfeVqj9BnT0M8wpuXwNTTQu+iLvCDnEnmKcAHLaYydooQgF3w/BX6UgbgW1asz8ytXLteLa8+VS6Vn6rXyfs7D/WjbfpR50LKtg5Zl7td1rcFVFPqTfrU8Wc6vHeHV/MUH3va2BTX2tFJpJbt442SlUpn0vdpkEHr7se+eZgSepoQeZBo7qOv6AXy5eVoIsT/wgv3lSmFybn76WCGfvxEuL+cWPa/stLaWmaatUhDT6OMnhOAHcBFCPqKTRPIZPYI80Wk1KErf5paKArI4h53G+P8ZHvrPhIGHO0zVg7VK+WS1Vp69kr9Y8uxlX2cMd474HAN+Dv3pCI6hI+jnz0spsR25ijIWJecnCAj0NTGpM4J9peOYMPYbqLeuawcMXUNe6EERRccxILrKeFDRRMBw0bdxnBEqoizOqxcRR0UYPkuEeB6EnJZRtEYkWaBSonzYj2N2PyNwgkiBYz4q+xAP4L77BIHGofpLaJEWgiRVSmAB+/eURsRBoriIggNhvXLAr5UP1Yr5E4tXr17xV1bWAgA/gMDXLb0mBBTQf2Z55D+HehziOPdHUXga688zzgukXl8rFLOz5XzueFir7iciOkCpPIbtXNE1Os0o3ADOL8kwOMHD4Ajy+izKOwciytpg1lywam7MqtkOr1Fm1iwiarphlG3DyOr4coByjgmUWUV/Wstln5m+du3AFz77qac/+7GP7P/4pz+x/wtf2jd57vnnJvGz/GStWt6PvO/XGD1sGsY52zQvGzo9V69XTl6bu3xwdHTgxI7X7Fj89YmJyvvf//7Kz/zMzyzv2LHh7ObNg4e2bBx+euvWsVOvf/3u1X0vzJENBps//yoG6L+q9MtUeG1trSgM4zQ6y5cwCvnzeqX2JyvLi59dyy4frBWLi7joh8L3BIQBQBQC4REwDBQYSNAUcLTgQocBiQR0IPTNqHEF9H4FgoEJwXJYDDWWAHgvsL4QWA6v6hkOLtAYQTDQiCrGAQcLoMOjPB+ICEHDoMRgADoFYBjly8jHoKQC9XIeyvlVyGeX8yuLs8cW56YfXp6f/0guu/wRz6s9TEh4GAKYilUqpZd6k8bWvqezR8TKmiUvMSkP44B9kgE75q2t5f8loQkjgYuZfAJZ+wTGZh9EXj4HAT+mRdHzOk50USS+QBl5CKj4My7gYRKKZwWzrpAgOAWMfAJA/CmS/pdS076EPbMA33E0JlQhPi1B/p6U9P+SnLxP17Rvco0flUAfA9A+g3L/hFL254LSR6IoOsPQF7IAnsa1xTCkxzD/45zAH6J+/zd227tR5rslcLzCu7FL380Br0A+wBk7ZJrmQmJ4+MWdqfMAkb7iVz3uX4qk/FsJ5L2S8w+GEH01rISL36EuEMyjlHyZAHsvJ/wPsOy7lXyJbTTA4d2S32ybS3g3F/L3EX8igP8JcPn7gHpxKd+tEfJh4funq45TcF03hH/hqK2sVCWzrgHIb2LR93HJ382xHcBrQyam1b3Kx+fvBg4fNCR9FheG5evVqo95jbO6sFCn9fo83jwDihMu381Bvpsx+AAwfggAFobr9bqqw6NoGbl8VoL8ILb7Ap9YHu2Sqh5eubpifSLJ/5AAf0El/QwIsl+T2lMo8xOEsIeE5O9hyl4iDugAUz7uFsGmTVEGd4y6urqqnmWtGIZxSlDxWSHkQ8DFeyTQjwGD457prVy//g/6o36NEz8PLgHnX6fA/0oI/odo+we4CgD1cKoQGkX0zUXMO4gyPoO6/0mDI8W90pdjvyi+UH/0zT8TBL7IGZwssGKeEIJmANTTaT+hx7OC81NSyk+JQLwnCsP/UatVf79Wr/y+V6/9vudVfx/fNn4/iML/G3n/SxGRJzill4phmFdjGAMpOYy+JhxnHn3/EO7KfBhfTP6gWi7/YaVc+FgtqB7mvj8rcvUS4K4Q5POY5V+uVwufqZRKf1Qtrv1RMZ/9q2op/+V8Of9cpZxd9f1chBRGkbaa86La8Vq9/MXQ9/+CB8GfR6G/j3veQULpFSbZKcLoJyiI/0kA/m9AuxtjAq8Nv8Q+4yDfXS5X/jC3NP9X5dXlr0e1whL4ZSBBFXDndC2o5o+uLs/9XbGQ+wvfq/x5EHl/6wf1/Z7vX+KaOMEJ+euIh7+HwdnveXXvwxEPnuU4Jk30MWU7dlSDS7zC0nzNo160WC9Vn8XA8SP1SvV/BMhf6Ff/yK9U3hdVqw+HhcI1u16vlJCHBd+vL/hu3YBCwa/4s7Vq8UilsPrxtcLyn+RWs3+yms9+YnV17rhfzy7WKpVqvVDLRZX6CeT44Vqx8L5qIf8/S2urf1RZXX1fOb/6t6W1lb9dW1n+wOry4p+trSy+L5dd+OJafulGaFarzLbLpq8Xw5SWD1NBHmrbEAGDAAAQAElEQVRQwJ3XafShAyIUf4M2/1mlVHxPYXXlg/mV3FfKudK1mmUVLEpXfYAV0/eXIAwvS0r349T/OZyr/gQI+wNGyPsYgc8xzp5kJruQy+XKiosm/n0ZoP++4l9aunrT/7Ef+7Hlu1/72kvbt28/cuHC8/vnpqYmy2urk0G9up/73oHA946GXu35wKvNcPzGKKMgIFEEhCMEByIEENw9obhqUSlB3QPmN6DucSSrIIQSAniiIhLXYwSIxlXlqWfodKBkNOrxEGSE6wteCcqiGJTgziuIoA5etQy49VitV0rX65Xyc/VK6WitUnwmt7ry9Oz0tcnzz5+YnHziiSOP7t9//sd/+hdn3/Fbv1VQb7k4uAU2/rKeZNOmoHfD7tXe2/fMda6//Ubb+vULfXfe+eJC/U811nn77dXxnfdcH79j13PdoxtO9G/c+PydP/qj8//lV3915Q0PPjiz5/WvP987tvGIwpY777x4/0/+5NyDv/zLa6/5yZ9fXLftntODW3YfHt609ejw+vWX1q9f/48G6MiOHcXh7dvPDG/Z8nTfhrH9w1s3Hd39xjfeePDtvzr/5p/6qWs77r337OCGDYc6h4aevX3nzkuvRx+4H3d9kKNIvYU8+Pa3z9//Q295bseeew4Oj298um9oaPIWuob6JrvGhiaHNm+YXI+7cPe+8Y2zP/ZLv1S+//77o1v2ohyhdil23P+juf7bdz7fhbr2b9t9fGTr7svr7777H+m7/u715Q1bRy6v29R3dN1w94GhobbJob70ZN8tqPuxvsmhFzC+ZfzpXffeeejO173u0JZ773p6bOfOyb7NmyfbNm48uen++5eUX6sdrFv6/FNXpeOP/Nqv5Xe/9cEbwzvvPNq3+Y7Jrg0bJtvGxhro2jCG92No6+bJzXv3Tu7+oR86/roHH5x/23/7b1W08UV73/mhD4U/NzGBO5NvnRnZtu34EOoytGHz5MjmbcfvfeOPz/7S7/5u+f6JiUjVUXVVX69X5bCtIeSyDznt6+ua7LoFvFccd9++7sD43h3PbnnDvWfv/+mfmNr7E2+aWrd79+mh2zceGVi//plBtPd1b3nL9Lf6OLYh3vnOd4b/DXW8/y1vWdqy486zY1u2He5Zf9szveObntt29w8tvO1t367/LX42bdpUGd2+/Wo/6t29aevB/jt2HbvrLT+J8icKExMT3v0PPli5561vndlyJ/rP5s2HupCnLvSNhk+gzn14P4a2b9y+58jeN/zIhR9Gf33wwd9+cTyoPvnRd76z9sM/+ZOLu1/72tNb7tp18NNf3Pf0Zx7+vyaf+PjHJx99+iOTDz/x/slP/u3/b3Li9yYmt+/ZfvTNP/Hma2hP7rd/+7frExMTAnWVytd+CX3uwLFjs1946KHjj33+85Nf+/LH9j978JFj1545Po0RcOG3/vRPPSwfqb7Zf/79uQPf3Hfq8KEvT37zG383+dhXP3P40NMPnz917eDclZWT1XvuiUXvetckf+Mb31Z76vBz819+8vfOP/G+9x355Be/ePjrBw8+/8M/9VPT/+Xtb1/dhXwOb9t9WnHTPjz8dBva3NbXN9m4Ig9tQ+g3iKefevjg8WefOlHOLVyFoFwhkYfvGgFoPKhHleLC9KUz549840tHvvTYnx566pnfP3v64sUbv/ibv5m7+4d+bAG5P/nXf/eV/b/zB++Z/D//9C+O3/vjPz2nxqSyQ9mOePFcw2BUg5nS7I1DMyc//TfHPv2hj0x++eMTk1//5P914PDXvnb4yS9/+fzZkydza0tLHgwOBh9CP1X4lXd9sL5mmvkrZ56ePviNR48/9vDD+7/8tU9PPvXlLx47ff7QVK5UyAdhWM+dOlU+++lPz3/6i/+fCx/52z858vmP/uH+r/7dByZPPvrJZ8498bnnDj/ytece+8zfHHrk0x99+sDjXzjw7KHHTp8+ezK7Cmt+KZn0b867H8d+QHz8496D73xnUc1vu9/0+rOnf+/3Dn303e9++sBnP3v4G49++fyFo5O5UqlU/9Tjj9cef/zx6r7JycofvO99q7/8v/6v03f9yI8837Fhw+H2desO3nbffcfu/y//5Xn1N2W4U5JTO9QvEtJM/Lsx8J8SoHynNTZGvRTfFDAA+SZGrR+sB/4fo3O/L7u8/Lnyau5AtVS4FtVrVYHfcmUUAChgEEGlwN0NAjqjQPFliUgOEgML/AGCjeDbMTBKGyAUc/CUmK/CFEwCwUAGsI4CfSHwoXiv5DIMTgDbiPwq1EoFtVsC2cWF5ZWFuW8uzc19AndP3lfIr33EC+qPERqc1gSb9XW9mMHBi000zyYDTQb+FQz8RxYl5ObfIAFsitZwvK6tZUIFdb9v3z6hnv9z+kxMTEi1a9Q7NxfUnf56Fto9Jedd73oXbkQQeauuCj6qsVnfXPDrCqqsuj93rhqqth54QLUFqrxUMlX5xe5uruSo+39Jj1vtvHgtFgDCKs6PHiE4d1EZ4i4wB0YE6DjTW1TIdMyJVNuqLdUG1lXtg2pL3Sv7FW7l4/Ufne+aQPvPAXfRDrdaDTciDizFkMvdoeLhHN4rKI6UzFsCVBvKtt45CJyaUQ3a6mVIQsXPhdWuWntV7bI0/vtQmzZF75qc5N3dJ/gcloX2rKeemb5br/eX6guuWw/q9XJLyiuGUam4akZlB/Mzmd3ht7Z3q91bV5zz5QPYv5ndu0MHgxJ3ZaVebWsLJ7EtLCMRzfP7jAF02/98jfANJ3g7vin8yE/+5PU999xz4tlnnz1w9PDh/YszM5OVwtpkWK9P8iicFGHwTOjXT4Ve/aqIwhXc9ahSkBHFXRGCwQogCKCfNa6Nlx4AnC8kAtSB10Yar4B1AIMRlAFqt4RgmmCQwkMfgnpFVIr5sJRfLVSLhasYID1XLhaO4jbjoeWl+acvXTwzefLYof3PHXvy2fKh45ff8ev/x9JvTkyU1H/7BQeIali11kSTgSYD36cMqMVSjdXvBKqLEwj+/vOnCijEg/v2cawfvYB/FNgQnIwmJiYbuylqJ+JmuckIAwBVD8uryerFhuTN8hOY35igvhs9XqysEjUIIlHHNyrB56SI1N+RTKIKk4zK44yKWYOyUsR4gHpgG422v7MNdX8LSuRL4tZCrxb7W7hlk5Kt0goqjQKUPLzcPAkGh4q3m3zsQ10Q+/YF6l7tsqhnqp5qY2ICxE05k5F6psooPlV6Auv85nsf9Sc+Pum9V12RZ1UPW5GIf/K8KXdCTEyizBMn1B+vciz8z9bB583zP4mB74sA5Ttt7+3tDfREYtVk7JIG9JuMkE+BlH9cK5ffk11Y+Fhxde3RqO6dk4GfxYDC51GAjyPAwdjYSVG7KRKDFIG7IFxEIHBXRWBAItE7CQJw/Et1j0GJClAUKJaXPICgVoFCLsvnpq7Xrl+6eOPqlcuPzc1MfSyfzb63XCl/PAjqhwGMqSgeZrtqRlW98Xyn/s37VxsDTXubDPznM5DFnRyuRfiliR3B+e2vMARp/K2REOKvOBGHq4wvDtedFz99fS8a4zSqptMX8b3IatZtMvBPMfB9GaDgjgpX337/C+6q3PvWt97Y/prXnNlwxx2HDp8+PXn54sXJQn51Uob+JAYe+0UYHogC/0Tg1aei0MtLEQVqR4UCB/W5BkR4M3jBYIQgbu2aSNwCDYM6VMsFKBdWg1J+bQ13TWZwp+RCubB2ai2XPbq0OH/o2pWLTx9/9tnJo88emHzu5P7jh56/OvNbExOFiYkP1W5G9BPinyK3md9koMlAk4H/KAYmJiaiX594f2XPT/7cXP/uHzredsc9kwrdmN714784+0u/+0eNv0n6j9Kn2U6Tge+Vge/LAOWfMaoWGMYMpfRZQenfBWH4V16t+iflQv5D+ezKZDm/dl349SrBoETDAEWB4Q4Kw2CE4W6KSlN8BpEPHIOTOgYnuaV5mL1+tXL14tkrF86dOXj96sW/n5+d+US5uPbXXlD9PAY0xzin02E8WM1DutaN34j/Gf1ekY+aSjcZaDLQZKDJQJOB7zcGXlEByjvf+c4QUXzdj/7o/KZt286/6/d+79jnH3nk4MyVK/uLudxkUKtNChFNyig6wr3ahcirznK/tiqCWlF41UJUL+eCSnHOq5aueuXyuXqldLJaLBwurGUPLC3M7Z+6cmny8vkzk2efO/H01UvnDy3OXD59ZaU094cf+lDxoYf21RvfPicmxPdbJzb1aTLQZKDJQJOBJgM/aAy8ogKU7yR/37594ty5cyEEwYIgZD+R8lNUwB/jZ5uHsvPzX1hbmDtUz2cvBYXcTH11Zbq0PH8xO3vj8NzVS4/NXL34+YWZqb/GzzoP+b73FwLk56Tk3wxEeJYxb7a5Y/KdbDfvmww0GWgy0GSgycB/HAOv6AAFaWr8F0zVfw/jTT/xE1Pqv3EwunnzoblzJyaXZ69NlrLZybBamgxrlf1BtThZL+Yncwuz++euX5y8fPbE5ImD+/efPn1kcubE6UOTx547+//6nw9d/x9//tfLf/ihfc0dEyS3eTYZaDLQZKDJwKuYgf9k01/pAcpL0sdbw6JB5VmQ0ROapJ8DAR+lQD8ecf63kZSPAedHAhFcMI1grgKx0rlqVf1zs+anm5dks5nZZKDJQJOBJgNNBv7jGfiBDFDe/Obf9N/4tl9ded1P/cK129/4I89vfcObT93xQ2957v7/8lPPP/jLv371f/ndibn/9x+8Nzvx3s80/tsl+/bta/5b+P9432u22GSgyUCTgX9PBpqyX+EM/EAGKK/wPmmq32SgyUCTgSYDTQZe9Qw0A5RXvQs0CWgy0GTg+5KBplJNBl7lDDQDlFe5AzTNbzLQZKDJQJOBJgPfjww0A5Tvx15p6tRk4JXPQNOCJgNNBpoMfE8MNAOU74m+ZuUmA00Gmgw0GWgy0GTg34OBZoDy78FqU+Yrn4GmBU0Gmgw0GWgy8J/KQDNA+U+lv9l4k4EmA00Gmgw0GWgy8FIMNAOUl2LllZ/XtKDJQJOBJgNNBpoMvKIZaAYor+juayrfZKDJQJOBJgNNBn4wGfj+DFB+MLluWtVkoMlAk4EmA00Gmgx8lww0A5TvkqhmsSYDTQaaDDQZaDLwSmfglaR/M0B5JfVWU9cmA00Gmgw0GWgy8CphoBmgvEo6umlmk4EmA00GXvkMNC14NTHQDFBeTb3dtLXJQJOBJgNNBpoMvEIYaAYor5COaqrZZKDJwCufgaYFTQaaDHz3DDQDlO+eq2bJJgNNBpoMNBloMtBk4D+IgWaA8h9EdLOZJgOvfAaaFjQZaDLQZOA/joFmgPIfx3WzpSYDTQaaDDQZaDLQZOC7ZKAZoHyXRDWLvfIZaFrQZKDJQJOBJgOvHAaaAcorp6+amjYZaDLQZKDJQJOBVw0DzQDlFdPVTUWbDDQZaDLQZKDJwKuHgWaA8urp66alTQaaDDQZaDLQZOAVw8B/WIDyebSVTAAAAmdJREFUimGkqWiTgSYDTQaaDDQZaDLwn85AM0D5T++CpgJNBpoMNBloMtBk4N/MwA9sxWaA8gPbtU3Dmgw0GWgy0GSgycArl4FmgPLK7bum5k0Gmgw0GXjlM9C0oMnAP8FAM0D5J4hpZjcZaDLQZKDJQJOBJgP/eQw0A5T/PO6bLTcZaDLwymegaUGTgSYD/04MNAOUfydim2KbDDQZaDLQZKDJQJOBfzsDzQDl385ds2aTgVc+A00Lmgw0GWgy8H3KQDNA+T7tmKZaTQaaDDQZaDLQZODVzEAzQHk19/4r3/amBU0Gmgw0GWgy8APKQDNA+QHt2KZZTQaaDDQZaDLQZOCVzEAzQPnP7L1m200Gmgw0GWgy0GSgycBLMtAMUF6SlmZmk4EmA00Gmgw0GWgy8J/JwPcSoPxn6t1su8lAk4EmA00Gmgw0GfgBZqAZoPwAd27TtCYDTQaaDDQZeCUy0NRZMdAMUBQLTTQZaDLQZKDJQJOBJgPfVww0A5Tvq+5oKtNkoMlAk4FXPgNNC5oMvBwMNAOUl4PFpowmA00Gmgw0GWgy0GTgZWWgGaC8rHQ2hTUZaDLwymegaUGTgSYD3w8MNAOU74deaOrQZKDJQJOBJgNNBpoMfBsDzQDl2+ho3jQZeOUz0LSgyUCTgSYDPwgMNAOUH4RebNrQZKDJQJOBJgNNBn7AGGgGKD9gHfrKN6dpQZOBJgNNBpoMNBkAaAYoTS9oMtBkoMlAk4EmA00Gvu8YaAYoL3OXNMU1GWgy0GSgyUCTgSYD3zsDzQDle+ewKaHJQJOBJgNNBpoMNBl4mRn4/wMAAP//NFF+kQAAAAZJREFUAwBeH0KaWF+gb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0" name="AutoShape 8" descr="data:image/png;base64,iVBORw0KGgoAAAANSUhEUgAAAigAAAC0CAYAAAC+NteUAAAQAElEQVR4Aez9CdRlyVUeiO6IOPOd53+ep5yzcqq5KjUgIUDICARtMEhGpuh2t14/2jz8utdbi2StNjYGDC0ZMKKxELSQUdnGiFmAVFWqKtVcmZXznPnnP893vmeKeF/crJRS82CBkXVPnn0jTgw79v5iR+x94vwlcepdPQR6CPQQ6CHQQ6CHQA+Bv2cI9AKUv2cT0hOnh0APgR4CPQT+e0Cgp8N/LQK9AOW/FsFe/x4CPQR6CPQQ6CHQQ+CbjkAvQPmmQ9pj2EOgh0APgW99BHoa9BD4b41AL0D5bz0DvfF7CPQQ6CHQQ6CHQA+BL0KgF6B8ESS9gh4CPQS+9RHoadBDoIfAtzoCvQDlW30Ge/L3EOgh0EOgh0APgf8OEegFKP8dTmpPpW99BHoa9BDoIdBD4NsdgV6A8u1uAT39ewj0EOgh0EOgh8DfQwR6Acrfw0n51hepp0EPgR4CPQR6CPQQ+K9DoBeg/Nfh1+vdQ6CHQA+BHgI9BHoI/C0g0AtQvgSovaIeAj0Eegj0EOgh0EPgvy0CvQDlvy3+vdF7CPQQ6CHQQ6CHwLcLAl+Xnr0A5euCq9e4h0APgR4CPQR6CPQQ+LtAoBeg/F2g3Bujh0APgR4CPQS+9RHoafB3ikAvQPk7hbs3WA+BHgI9BHoI9BDoIfC1INALUL4WlHptegj0EOgh8K2PQE+DHgLfUgj0ApRvqenqCdtDoIdAD4EeAj0Evj0Q6AUo3x7z3NOyh8C3PgI9DXoI9BD4tkKgF6B8W013T9keAj0Eegj0EOgh8K2BQC9A+daYp56U3/oI9DToIdBDoIdAD4GvA4FegPJ1gNVr2kOgh0APgR4CPQR6CPzdINALUP5ucP7WH6WnQQ+BHgI9BHoI9BD4O0SgF6D8HYLdG6qHQA+BHgI9BHoI9BD42hD4dglQvjY0eq16CPQQ6CHQQ6CHQA+BvxcI9AKUvxfT0BOih0APgR4CPQR6CHwrIvC3J3MvQPnbw7bHuYdAD4EeAj0Eegj0EPgGEegFKN8gcL1uPQR6CPQQ6CHwrY9AT4O/vwj0ApS/v3PTk6yHQA+BHgI9BHoIfNsi0AtQvm2nvqd4D4EeAt/6CPQ06CHw3y8CvQDlv9+57WnWQ6CHQA+BHgI9BL5lEegFKN+yU9cTvIfAtz4CPQ16CPQQ6CHw5RDoBShfDpleeQ+BHgI9BHoI9BDoIfDfDIFegPLfDPrewN/6CPQ06CHQQ6CHQA+Bvy0EegHK3xayPb49BHoI9BDoIdBDoIfAN4xAL0D5hqH7+9FRKcV+8zd/0/y1E7+W/JVf+ZXsz//8vy380i/9ZvEXf/E3yr/6L361ouk3kP+3KH//ifenT7znhPO+973P/pkf/5nUiZ86kf8XaPOvT/zrvp//+Z8v/MLP/ELqxIkTxh3N3vWud4mf+qmfcv/5Y/8880snfqn4/p9/f+nfnPg3ed1O8zgBXidOnMjqul/6pV8q/st/+S9zePbeg/Kf/umfTvyrf/6vMj+PPr/6q5ADpOX4xV/8xfIvnvjFss7fId33V078SvY3T/ym97GPfUzcGV/rBn7Gv/k3/8b9V//qX2WQ5jX9+r/89ZzWVeuMeguk7Zjd6fflUt3u/e97v63H+YVf+IWUJp3XZbruy/W7q5zpdiBD9/nQiQ85kMd9//vfb6NMy3BX0y+ZZRpTtHW0Dlr/X/vXv9an5+jn//cvxv8OB7Q3QEktrx5Pzzeev+p4d/B7Xb6k1hX9Pju/d/hrzFHu6fnS8/tvf/7nC7+OudTzqeXS867l/M1f+c3+D/zCBwb+zf/5bwbf/wvvH/rl//OXh3/1X/3qiKZf++VfG9Z12ha0ffzmY79pgv9XnRO06d09BHoI9BD4kgh81U3uS/bqFf69QEA7oMcff5z7vu/GXlwRHTFuCznNpb/LiKK9ZBj7OecHIp0nmoniaDjIBBlqUJpsGohFPM2D4ABn/AAP+Cx49Lst172j3NDQkBXVowJZNBKpaM6P/T3wblNCxINJSqabXjNrBuZYZNCcDPguIZ3xdlsVPZQbUbIUEI1YXO4C7wMUGfsDHu+zpLXHMq09QRDsi2WwT6eo30UmjdWNemn73LZ9Z/yf+7mfEy4uMzRzrnCHbWlPcsknQzOcEFKM+rbfh7ZJkHbgX9UZ5jfzZlAIUm2nXUzEiX5NbdUu6jJdBz5f8YYT12MYJSo5QcFO7Zg7OS0bdEjl83ntkL9ifwQnfE9ij+mRl+3EnUmtP6Kxg8B0v2mYMwEFA3fjfxczxxNeRcTxYFgLC8vLy4n+/n50vavFl8hq/FDs+FtbGd0/BL6JRMLWdoPyz97nzp2zHcwbWcEI5/F0SOZMx+eTHEQGzfiBv0dyeUDK8DDSo4yze6WU9zPGHmSxfEgQe4hi+QBX6jDBTgh6LHvLCa0vBtGYIendPQR6CPQQ+PoQ+PsWoHTfUF966SXzpT9+yXvuuefSzz77bP6Vp14pvfCpF/peeuql/jv0wqde6HvuuecqzzzzTPmpP3uq9PxfP1947dOv5dA38/TTF1Kn/vJU4lOf+pSjPqUMdUJxRepvY6PsyotxDJCjx/3Up14qPv2Jpwee+ZtnRkGTz3/6+ZnPPPmZXS88/cKe5/76ud3PfeLJ6adR/+zHnnW/vqn64tZwLIlDew6NP3T4oYP3HLzn2N6D++/ft2/fg3t37314z749j+7etfv43O7dx2fm5h6Zmp16YHr39IGx8bGRUnlwIF8qT4wMje2dm5m9f2bX7gcmxycPjo6Mjg9MDiThWAScseFETjKbyVaGRoZmJmcm75ubm3tofHr82Njk5NxQuVwcHhmuTMzNHZyenntkdteeR6dnZ+8dHx6fHioMjpYrpZmRyeH9ExPTD0zOzh2fmZk7Pjez6/iePfuO7zvQpUd37d17fO/+vccPHLjn0YOHDx+/9/6HH9h7/OiBz3zm1bGPfexjmZGR3bldu45Mz+7Zc2Tvvnse2r1//yMH9h9+YP/+g/ft3nvg3sNHjh1721v+wdHve/uPHHrn9/zQnpdeOjvyl5h3INWd6xMnPmb9+q9/JPfxj3185OxzZ3e/+UfefM8jjz5y5MFj9x09cgz/7j1y70NveOjeN775LUff/J633XPxpYtzf/EXT/XjxCGtTykgg/jj3/xj75lnTpWvXVicfc+P/M8H3/vD/+M9b3jn2w49/EYMf9+DR46A3vDI245813d9/+Fr11b3v/TM6cm//Mtnyn/2Z5c/G2h96EMfcsCr75/82D+d/q5//F2HHn7k4QcOHT708C7MzdTM9HHo9+jhY4ePP/TIIw/d/4b7j33y45/c81vv/60hfbL14d/88Mg9e++ZO3rk0NHD9xy7d//e3fsPzx0eLZfLiTt6Iv2S9+7Sbme6b7R/1+zB2QeO3nv48L33HT40e2j2P3zoPwxhfvOPPfZY5sQ/O1EcKA6Mz+w/cGTvfsi0f//D09O77s2WS3sKucKeiYmp+6dmp45PTE0dH5+aOT47NXt8dtfs8em56eOzc7PHJ2dnUD55fHJq8vjI2OjDg4OD9+Uqxb2prFWGUO7x48cF0t7dQ6CHQA+BrxuBv1cBCjZN9j3f8z0Cb/yuTMtC1OLDrMOmfRbvUUIciIkOxYwdfj29h3zSb+Z7he3sQvlsm0WTUYuN8rAx2HE65QQlshfNi+653ecMOkFdp0XfxEvLu3v3bsM0TVcIkeO8MegINass6zAJ8QgX/C3Q5e0k6Z0k5Q9yg75fSvbdMgyOyqzM/deKYsbJMsX8jZlM9gcHB4e/f3R0/J2T4xPfNzk19X1TXZr8vsnJqe+bmJp8x8j42Nv7hwffkM/l92XzqelSpbh7YHjo6MTM9Jsnp6feOjQ2+mBf38CuXKkvi7dsszU/73oZL5spZIb7BgcOjE9MvmV8Yvx7h0aG39o3WDmWKeUGyv39w0MjI28YGRv7gdHxsR8cGh79nkK+cCydTxzI5bP3lsqV4yMjo989Oj7+fWMTE983PjHx/VPTkz8wNTP1A1Oz08hPfz/G/36M/0Oof3ffYP+7UxnvB2UUviGK+Kjr2qOpROKNuWLpXf1DQz88PDL2D8fGJ985Nj79vWNjE9/bPzTyA+VS+ceSqcSPcct+F5P0cDotS3pegC0rl8ME73QmhRIPRkq+y3LtdxeL5R8u9w/+EGQGn/HvHxge/uFKX/lHvYT7Y5LTP2BBcFjE7qA+lXK3XbvtqKJQag9xersp2LsN23lPKpn5sUKp+A/L/ZUfLPf3/VC5XPlhz038uGD8RyRFb2WBv0+ItQy9fiUSiSxX/IBpsO9KpFI/VqqU/8nw6MgPj09Mfv/oxOQ7Jicn3zk9M/MPR8dH35NMp/+JZPKHYE/36ZOtSEYPJ93kdw4NjrxzYmzinYODg99ZKOaOFFPF/B09Xx/mi5Js3k5ns4XdxVL5+PDo6PcODA59H2R5C+f8mBEaE07sDPs83uXaiQdL5fL3D48M/6Ox8fF3IU59a6lUOZTLF470Dwx8z+jo+A+Mjoz9g/HJ8bdPTk9/N4LNt83N7n7rrrld3zG3a/ebELi+aXJq+jtGx8beCt3elslnHgJOE1ZsZUul0lc9WfoiwXsFPQR6CPy3ReDvyeh/KwEK3hbF9evXnevXt7O3Lm4Mzs+vTt64sbFLv2HeuLF2z/z8+pHr11fuu3Fj9YGbN1cf1HTlyuKDP/qj//SBTGbwwVxu8KFUufRQrph/KFkoPJxIZR72UqmH3WTyYddNPOQkEw8msqn7vVTuPmzo96ZzmaOpXPaIl0we8dKpw8lC+lA6X7wnUy7fw/PePcaB9MErP7J0QI9/69bKvqtXP0e6rEu3tvYj1W0+S9evrx28QzcuL96jZb9xY/3Q/NWlI9euLR97z3t+4r6jRx9+oL9/9OFKZfjRfL5wPJPLHc9kU8eT6dSjbjJx3PMSx52EdxxyI+89aie8R2zPPaik0o7UgpP5uudAKcXQz4iCZpYzmobD2WuYxpQwjCHGeQGRWF4R6+NCjFiOM2U59m7Lcfealj1rWFafQBvDMCq24ww5rjfput6UZTsTpuX0M6ES4GfuGIYdyzjBhZmzbLvP9bxJx3N32a4757juqG07GcO0suA3Cf57XNfbY7s2+JvDnIlBwzBHTcuYsh171nW8Ocs0dnGDTzLGK8RZDjoUlKKKkjQaKzYnTHO/YZr3cGEc5GTMSuADKluWuQtyH7Is+4Bp23OM8xHFWF8sVUURDSliu4josBDiPrQ5hoBt/+G998986Dc+Opp3nanh0eHDuWLxAdtxHgDvI4rRTBzFQ2EUlTph2BdFcjKS8gAx9gC3jEcSmeyDw2OjB1OpvtFbrfW+dtQZDHx/EuPtj0ndE0ThvjAKZmMZj0C+wSiMRoIgnI3D+KiS8gHTdo55ydS+oFUf+8AHfnvgwx/+2IhrpubyhfK9iUz6EcMyH+aGOMwYH1cE/ZWqSOhB3hH0+gAAEABJREFU0EMIfhg6POR5yUez2dxD2VL+Xi6sQ8DqABfioDDMe5gwDjNiu7c2t/ovX76sT7tM1DO664Jt8Mcee8ysdcI0IzaM8eZM0zpgWtZBYmw/kTFjCKMf8oxUKn1HUunsg4lk8pjtePu5MCe1XDJWDnGWtGxn3HKcPa7nztm2M8MNY5oYnwCfIcXYAIYdxDwOk1LjUskx5PuVVKXAj/MmM5MWJhBtGKh39xDoIdBD4OtCgH9drb/GxkePHjXbbZZjUTgei/iYDOmtXMp3MkU/gpOEH5dS/U+Mif+ViP20lPQzcaz+uRDi/8O5+mmk/xs20/dZlvsTTiL5o9js35VIpt7hppLf5aVSb/EyqTcnU+k3ouyNXirxxkQi9UYnlXhTlxLem71k4i1wlm8zXeftoO8zbPuHLMv+YSH4P+Kc/lEUsR9B+sOaMP6PKMV/hDj/RxTHP4qN+ceQ/zHG6N2aiOjdkPc9pOQ/JiH+MUn1XqbkT0jG/0fB6H9G3/+Vc/a/CWH+b47jvc91Ez+RSKf+h1Q68z2pVOqNyXTm/lQmcziTzezL5HK7kpnMnmQ6dY+bTOyJKOrvdDoJjGGAvq5b/21BqVRygijwYlKeJMVDGTf8wF/Y2t4+s7yy9trGxsaVnXp9tRMGviSEHYwSirFExMgIVMyZYXASnEdKsVBKESmyQyXdThTZUeRaUS2yYsnNWClDoiXjnME5CThJRwjLFbjQl8ckDUlkkBCMuMEUMUMxZeGjmoNym3HG4bioEwRUbzTqa1sbl5aWVl5dXFo+tbC0fHlxZXkTzrbT7gRoxgzGRYIZZkpFPKEUpYQw89wQGfA1/SD0q9BpbX3zxtrG+rXt7Z3FZrPVCuMYMhlDQjtwYm9hQnx3zNWjhuM8VOkbeFOp3Hd/IpUeE5bptDp+bXVz8+a1Gzcu3Lh56/LK+vpmrdEk6FkWlrM3m82/oVAsf4dj2kcbob8bY060wrA/iuOMH0VmvdkMt2u1nZ16bWFza/vmyvr60ub2Vr3ZbjmRlP2Ol5x206l9UtEBxtjRKAofhhzHc7lu8HrEsK2hUCqxVd1ZXVxZubq8snxtdW1tGfPWbrd9y3XdQjaXnckVio/msoXjpmnM+mFUCaIw5YdBNoyjYT8OJ6o71dGkmawkEglP28PdQcrS0pKgbfKa9WY6IpWBLJlIyXQoZQ6njxUlWIUMM5MvFof7K/0Pp7OZh5KpTMV2PAk8q5ubm0urG5vXgNUtxVlLMU7EBYWxpO1qjVbW1sOl5eX64uLS9tLicm15ebW1urIWbW5sdmq16lq9Wtts1etMkHSdwDEQMDEi0kS9q4fA3wECvSH+O0EAO883XxPOc65tW4PcYHPE2SFsTffHpB4hpo4rxh7FiI/qPDF2XBEdZ5zjWRN7lHFCO/YgF/yYMPg9whD7uMH3CMPAW7Yxyw1zhpsmUoFncw5OZxcXhq7fKwxzPxfiIDeMQ6Aj4H8fcXqQGHhy9qhUGB/jKdLjsuNcsEc1KYVnyEJCPIpdFDLx48RAaMsEf5Qx3pVPMToudV+OVLeHLtj8IS89yDi7l3E6xDjbyw2hZRw3THPYsKx+w7QqhmWWTNsqgwYg50AcxUVb2SkiMkBf763/MNYKgsBWTAcEDOxkvRP4izu12umNzfWX1zY2z9Zq9VtBGLYiKXmsyIKsNnQ1uDC5YmRIpQMXxiRCj1ixVBhTttXqpJQSCBIcL0DAIhnZpJipgyD0FXBYnuQsESqGQCYyYqkEcEUQopgixVFvMMEtRdwlYjYRwk4iGYZB2G61t7a2ts8vrSy+tLCw+MrKyuqZ9fWNG9VGYzMMo0ASmYooE0uZD+IwFUVxUjGWAY9krMjAqYdfrTXWl9dW55dWVq+srm9c26rurLSarQ7GTnHGxzH/R3HK80gqnX7E8bz7bcfZDxsZiWJpd4KghgDj2urGxpn5xYXXFpaWTq+ur5/frtaWG502B/+KZVkzXiKx3/XcA0kvuYuEgZMSKktieWCAIMG3GvWGv7G5s7i8unIVOtzY2q5utjsd3T/PTWNQCGMsUGpECD6VSCTvcRznkON6M4ZhlMI4loip1ja3ty8ur6ycWgKtb6yf3dreutJsNVekkj7jwuOCD8JWRg3T6lPEcpFUbqSUq+WIYoUgJ54uFitzY4NTMyIS4//b//T/G3jssX9WfO9735tvt3muTTJfC/xCTFQEdrkgkokgijHHsp8YG7NxcpbK5KbSmfwsZByFTSaBu1+rN5ZW1jZvrm9srCIgqsVKIXYlggyEOQqrtXoVwe8SgqpLK6trZ1dWVs6trq2eW99cP7e1uXVxc2vr+vb29nq9XlfAyxJGi1Pv6iHQQ6CHwDeAwN/K5hFFrZTJzWnG2UFstPsY57sZozliNCWxcSNY0cfaWUmUIM5dOCFN3Td85D3FmQuykddkoY1JnFndZ9TpfpJYCs8ZxShPnBWRVhSnfsXYIDE+RIwNIz+CulFFNI6yCeJikjhNM8G6RJxPSzyTYJNoO0mMTSjOx4mzcTyPIz+GdAzPo4qzUeTBkwYZ5/hMwYton8Hm74FMvJ3yUMakKcbWDMdOaA/fCogZw+GLIsjBuBAIEJiDdmlJ8hsKUPL5PMsaWcG4yTljEoP4sYxrcDCLgd95bWVj84WV1dVX6s36ZQQxjTAMWRzHTCrJ0UEggDIUE4biDCf9JmOCW2BSAI+K7/t51xUZ4VlpzkUSldBP2VEY8yiOEZDIpCSVkjJ2g1iZUAp8FcV4uwYxzkjztDGODlAcYiSUUgig4qYf+Cv1eu3MzZvzL8zP33x+aWn55a3NnTM4PrkplWpCRjsI41LQPTGI00EcekEYJ6M49qSUIgijYKda3cab+8LN+fmLOAU5f+PG9ctrGxsrQRAq4qyAIGDKdb3DmUz2ES/hHROmwOmHZFvV7a3lldUry6urL968eePZ5fXVl28tL710+crVp5aWl15eW9/YqtcbHFgkPM+t4MRlLpPP7rJsawBKFRjnZSJWDqXKd8KAr66uLp+7ePHites3Lu9Ud5baHR8QxR4jlmNc5MJQphgzChkEAQkvNSEMAwGAam1v7txcXFp67datheevXr/x9PWrN56en7/11K2FhSdX1lZf3K5WbzZbze1Ixk3IIg3D9AzTwDxwg8AYNmUTY0VumHsy2ewDrue+QXDrEcOW94gg2CUDMc3icIxbaiAM/D7GeJ9UrBDF0grC2A1jNYi515/8jiaT6X25Qj6HUz4eRDGrN5r1zZ3tS8Dj0k6t2owV4zLG3EpFEhSEUata3bm5vLJ88tatxU9fu3b1r65cvfoX165f/dMr16/90fX5a5+4OX/zNE7FVpvtWmiYShAunKDA9GEpyPfurwGBXpMeAj0EugjAe3bTb+qPbZsOF7wfTCdIqTE4n2HsUAhKWF4yykhSeDMmRzGyFCn9dm4i/1kiRgbaG5JI3E2KMUGMDOIMbZl2qviMgGCGMQ91CUUMfBkCF4LzpwxhLEWUVQxElEM+j00+r4gVNIF3AXVapjzSXJd0O8bQRxP6IQ+Z8Qx+nKUxdkrqcYh5SB1iDPJ35WQSCmMfJ7y1EviTYox0qstjpSiW4MQYJ2JmFEUJk5keVaEPfX1XX9THY4ptKWOLEAkQqUjGshWGwU672Vq5efPm0vrm5mqr41cjqeBTFWEOGORhaC9AJiNmQSQT5ZxzYdiOnUikUgODw8MH3/rWtz0Auu/IkSOHJiYnZtLZbB83DEcRcfRBP+mgn41xTWKM4yaFCqli1CvN21GS4JDjBNrpuezWR1IGtWZj6+zF8ysXLl1aWV5dW6826rVO4HfgAAEdM5AmkUmDEnEkXUXKxrhdOcGLEAiwnZ2deGlppbWyutbZ2albnY6PAEZZRMzF/OSZ4AOmaYybpjnEOE9JJVUDzndjc3MNwcDSyy+8tHjptQsr586dXz515hX42oXF7Z2dTXymacMfazgylm2POY47aZimPj3JSqUw9zyFQCOHE5pSsVwZGJ+cHhoYGelPZTIF0zJdjG91gsBrtdtOEPhSMS5M0yrjp0KMOwi0/J16dX15eeXWzVvzty5cujB/4crlG1evXr9y7fr1s0tLS6dwcvHa1s7O2WazdQG8VmIZC/BJEGMG5wYzLdtwE8lspdw3PTE1eWRqauqB2bm5R44dOfroQw8/dPz+o/cf37tn/9FyqW8kVHERgUc5kjKL6TG5MEzHddKZTKa/r79/tlguTyaSyRTKqdFsRpvb242N9Y3lhcWltWqjGRLmWypi6Nu1YyEMcj2PUqmMyBULdt/AgDM4NGgXi2UzmfS4YiJutFrN6k61Gfh+GMex6nRMRTAUUO/uIdBDoIfA14UA/7paf42N4zgywzjIxDIqRCQLklRaMjIVw07VJThupolI6pQYaSeukH4t9Hltdf+vQASemtSdNorBWTKMp4mw8WpSSBXKQOw2qW4JoUyTbns36TIiBZ4kODFDEBOCiIMYJ2QIpxPdesVIBwcUxZIiKbt5qRTeTKUdstChDOkO6PN13DYJwzLcIAw8BCVWJCMWqTiIo9iHV4mFEMyAL2OMmQIZzgUxyAVseYzPNUTchlxurKQdRREnzlgqnTbK5dLw0NDQ987MzPzE3Nzse2fmZn4IDvCNff19u+CY0jgaIWLQRyoESMrknJtCCCS3VUBwgVMW8IzjZBTF2SgM00pKA3LoRgkhRFIpclWoHCJNMgE5YCcqLUkZBDm4wD9OFiPSbWyMJzAAoS+Bj43yomkYfYJ4PuHYA+lU+qBpmPuIKCOVpDiOSUrJoDfXpIgYymQURr7f6QRhGOJgjHFJUkgZISBiRqvTiev1+lar3dkIo8iHZ3UZ5/2mZQ5j3CJJlYgVCcaE6bleJpcvzI2PT7xj/7797963d88PDQ0PPZLN5UqGaeAUoi42t7fiar1ejeOoSYw7kCEVS2kGAKXZ7jR3GvVWs+OjCBJzGbWDZnNzc2P1xo35i+fPn3v6/LkLn0Dg8jdrq6uvtTt+EIUxgj1MqWkSokgqFkuJyampsX379u/bvWf/kd379z164NCht+/bf/CHZubmfmRyYuptpXJlMo4p2/b9gh8GGUXcdDyX8sUSDY4MO9Ozc33DoyN9FiKWju/Hm5vbbUSMzc3taqPWBCIdWGcsDUWKEWPEuSAPUcjo8Ojo3n17j+zft++7Dx685wePHj32rsOHD71r96493z89MXm8r6+v3wQOxAWAFn7kRpJ6Vw+BHgI9BL4BBPg30OcrdWHvete7RBBIvGUT3oRVWinSTsjGJqcdISHVW97niOCqGIgYYSP/moh0W90HpPNfjpRu93mkx/liIlzq66LXZcX42L5JYQPXRN0U/FFOhJ87z4QywlbfTZFnCFBkZAklbDhMW/8XFzgG/5rnouk1DW5wOK0oywRPwpk6cRQZnTDkvt8xhOBmpHBCwsiQCIYIcjAhiHPOFIPTUdJC3pHqE9YAABAASURBVCZFllSSQyxmWRZ3HTcDmnUd+7Bj24eQ35tIJMY91y3B6dicc2L4p8BTRXqOQ4uQB3vqEhEHT5sT4VOHSiK6c9FWQGMUET4HSUdFkcsFc01uuMKA7EQFpWQGQYWJlOkYhTFmoI+tlLKYIo4y0gTF3FwuMzA2NjZz8OCBfXMzc3vL5dJkKpWoCM4dGcPZt9vw/Z0m0I657gTlJHSM4tAKokCfbLjC5K5UsUuRciC+FfrALQijCLeMJboqHVSlhDAynHHYMU77ZPdzhUCZY5lW0TCNOcs0Dli2tQfYjQrD8LjQqgJhKR3TNAuu6xa54ClGTOvCwZsw3yzoBFyGAXSEJJwb7TBgO/VGsLh4q/ramTNLr5585eb58+dvbGxurodRrCCQBTyAISMIQIZh6MAzy4VRwfOAaVj6v6qa9ZKJPelMdl82mz2Qzxb2e15imnEBfJmjdFfDJBdBSjKVNtKZdDKB4xPIaWAACsKAcJKl2u22DNodhfngKtY4AETOMb+MgL8OcjKwiQHP9aZd19ljO/Yex3F2O4672/HcMdd2k4SLsTjgFAbJMJR47N09BHoI9BD4uhHgX3ePr9ABwQnfs2cPPl+EDmNwUnAacPwCuxsRZ/RZYgTfhW0XvLBxkkJjQpn6Ooi6fRAofEEfsPy8+w5PIkgC+twzmum+SHQNks+777T78imDDkRSKcJmDj+tNHcQfY7Avyun1v11eZnQkHff4A3JpS3bMpGDQ1/S/+XF50nw5R/glCzGWY4YlYTg2gnmIEMKwUki1KcqJB2KIysKYyOKo+7fiHA4GS4EJOKCMcLpB7PwaBIDJxRAga7gHHnGGB6BCny1lgKdiOFf90YdEdyPjE04djOKQyZljBJGgjMhBDlCcM8whGMYOGHhetaBDdpEUSQCP3QNfP4RBiUFExnBeYmUzEdhaEm88mv2BheMpDLBF/IpFCnwJ3Idxxsc6B/dtXvXYQQo37l7765HRkdHSqViieAoKYoCX/+B5vbm1nochj46EiHCATZWFMcF8K9IFeVwmJWRgjJKMJzoxDba2QKBCFMswRRhcAahOREjnDjFFuKe24EY3b4QDFKn3aJWs4m0TX7Hp8D3gR+i8USCsplsrpDLH0kmk0cMQ+SgI1ihr4LDJ0oYnKUEiYTJyRNkJgRZIJ5gTOjvJAiemC3DGAEbE5xIMMa4VJJBBwqCQP/XULS6ukqLi0uEUw/a2NhCWZN0bIXggZLpVCGVTt6fTCXvt227YFomgQeprq0qioFzGIbdlHNOCFKE4+AoxXE907YcTKRlYO4M/ICY4AI2rSiMQup0OoQghvygQx2/08Wg3WoT5rbLP45DFqlYxhHDiZ7wDaKYelcPgR4CPQS+AQSw/30Dvb5MFwQnolwuu61WIy2lyqBZkjHCHoVc92akGPZxQopnCSLkCZcCfckb7cGDNN2u1y013X66/YtndZvgClGEPIFQppTExvk5IjxrCe60A3u01zfao8+dcl3yJUkLAtKtdT2GeL3X7Z70OsM79boNoT08HnVTwqXbcMa5kqbNQwev+jaur3ku4FBsuJOSwUUfZyyPjlmMngfmCFRUgkWhg09nJhHcsB4U42l5gAJXKjYhDt7ICcTgK+HCEYiEQdf5NNutzrVWq3W62WieaTTqlxq1+lKr2aqGQRAqqWdMaY4c0ZkppTRJShzLoEyjoDBeHLuo9AQjS3AmMDQmG9JJ9JUxlzJEQMBcKZnLVOyRkmkVyxRpuV6HBnOm5TRIKpDkBN74IdMQJnDKeI494Lr2lG1Zo6YhPCVjv91qrtV2qjd2tjYvNuq1G0Hgt2QcEwYnzpllGCJvWVZJMI7ATqWYpBRjKgHX66AOh0Z2yrFNTwhmMHSK4yiOwxBwQaduYKEY5KIIAUKn02rW6tUb1Z3ts7WdnbO1WvVGvVptdtptsnBKkXDdRMJzxyHfuIplQkpJHJIIzm0XMiQTyQpOqHDSIBwmY882zEwum+kbGBic2LNvz+57Dh3cd/DA/j3lcnHMMEUC6AFGIqniboDSwrW1vXVrdW3l0tra2qXtra1bjUZD/w0S6WDEdVzXsu0hjD+Ez1+uQIABnShCgIEDJqrXanJ7eyuo1ar46hRKwzCY57lGKumlEFQNlPK5fse0PcWgOzFchGmShOAyqtfq9Z2d7ZXqTvVqtVo9v7W1fWF7Z/tCvV6/ABnmEby0gC1XpCxNVcvimNbe3UOgh0APga8bgW/q5tHf32+0WjLt+204S1nEzoYghcFREsE5dkkRdn8GQqRy27m/LjMelM6ijjR184Qsu4sIl251m8CFNBH6ksIIn0fYHvUznJSKI+qSjEm3o2578NApnJ/mgdYohhN9vQwN7xoLWdyM3S0L0yXEmE7hkrU+hDyeGUeK2i4rpPqJ6TrkY8gDYoQIwjBNQZxbtuuacBIc1V/TDSfieI7XzwUfQocsCDirPm6wMninwlDagivEL4IbCEE45JEyoigMOZQ0ORcWY915gX9WLNaOq9UkONzVhVvzf3Xu7JmPnDnz2kfPnTv3J5cuX355aXHxVrPRaEX4DMCAqSBCd2UIxgzBOQN7IjhhYCzAyyM4XcFJgOCYlY6AQIowNoOSBuNwXnFkhUFkyzB0lIxtE61NQ3TbqThmKlYCfATqEEco6o6BsQP9Bo+TizaoUavh9GCdFpcWqlcuXzpz+crFZ5aWFz/TbNbPIYioBXjLx6AEmC3PtXPJhFdyHDtjGALBgUrAkXqcG66LDxdpgJrwvAScumBKSb/dDjutViijkCHC5pCbySjCiUGDdra21hduLTxx5vSZ/3j6zOn/eOPqtSeWFpfWd7a3CV3Jsi0TfLKCs2zgBzhpCggokW1aXsJLjuay2THXdTJM6tObGIc/Zj6TzswMDvbdPz0z81179ux65+zuuXf29/c9bJhmCVESAO/iR0EYEOKTzfWNjc9cu3b9jy9fvvzHSytLn6nVq5udThvqSnwC4iBBwuDoR7i61k1B4NPW5iYtLtyKrl+91lxcWGjiijjAhfqUzmTSuXRqT6lU3uMlnKyMY4iIE7I4JoX5DYNOe319bfH6teunzl84/4kzp0//4ekzZzT9l7Nnzv7RpUsXn9nc2NjgnFuMVJ4xkUd0hkAYIvTuHgI9BHoIfJ0I8K+z/Vds7vu+IQTzQj9MY6dMKaU8xgheB08EuuOxCdsXnm/f2Hh1Bg11ool1f7q/uhOe0KbbV6f6Ub3O4XaqldDdNVc4Fxxd46zf72y1262ldqt1C3Sz1WrNd9rNJb/d3oSTa6o4ihjJz/LBDqwZg2R3TD26JlL6ET+ogT76gXQqsWHrlMDhNnWriO56ptcvpcu0gHhWmvADl8EZY8CGWX4YWkIIrQZqv/yt//9h9P+Lr63sgXQ6O4kX5VHGWZoYeXBkhYTrjA0N9e3fd2DvwfGxsZlsNt0PZ+wwKKLJMLiTSacHCoX8sG1beY5+TGF+oEsI59VsNpq3Fm9df+rpJ84+/9zTZy+dO3N1dWVxFYFAA3BFDCctGl+SMVcyNqCDwUhxAeaIfIgkgopYuSSlJkEIKNjnUYzTlhhhCJlCkcFUbKJAk2bBujyUdoaYGhXp/jpYQIAiwTum0PejZr1er25vrVa3t69sb22e3d7cPL2xtnZq/ub1V+GsT9+6dfNKvVG72WrUb/mt1kYchT6AFQg+3HwhWxwbHZk+euie/YcOHDxw+OD+/cjvnRgfGy8V8tlkImHCEfPA9zuwmZVWs7GK/gHKtCyQQ3UDKPAjAZE47AfHEl3ZBDA2OCdNgoCpUnYUxgKcOrA5nOZEUFyYCIQypXxxYGxkdPrggX279+3dt2d2dmrP2MTI7sHBwV2lYn4X5miX57q7LNMcNQT3GOFSigik8wYQdCybUokEpVMpQlsAKgjT0G0DeaWUsY9g1Ucqu3aKvgg4CKpRo15rb6yv3dJUq+60deACewCvpJfL50aLxcJ4MumlmZRCKclI66kJdkIKioNXN9XPFJHGAzEZpb2kWyn3DfUP9I0lEl4Bc+9FSln49CugAfjgt3f3EOgh0EPga0RA7y1fY9Ov3gwbIhcy1v+Lmi42NhsbpoGDBYat9XbnL9iidHl3r8MPY4w4NvjbDYngPInhAXwQcMRdkvHrmyPKSfdB9KDb6G4CHTTBYeqTggbecq8sLS2+DHpmcXHh08vLi0+vriy/tL62erlR31mF3/IJm61uf5sI4ymQTj9HhDEIY2HHh9+VXTmgZzevyxTq6Ctc6q46xhgxxogYMc4YJ0ZGFDPLVMrkW1ucvsqFICshOmKcmNyby2T2ppOpcc54AmS6jpNNpzJzlUrfOyYnxv/h2OjY2wq5/EHBKEvQU59OIIDJFgv5A+VS8SjajwtOOdRbCBKgJrCVMZxwJExmGAbItHASYJj48mFatim4KQTpyVSxZCqKDIojHaAwzogEfsBL4LuVAzwdGYdCRhEpGaOPBCGFQ2MkwYdzw+DCtgxumoIZAqrLCOwCtI90W8YpMgRJyKEgU0wRTkPazXp7a2N1eeHWzVOXL5z/ywvnzn7sxtWrH11YmP/4+sbqi/Xa9o24E243qtWNzY01fHrZOd9pNesEGbLpJA2U+wqT42MP7tmz+x/s3jX7zt275t65f+/ed0xNjD0w0NdXSCeTFOKEBk671qrVzrTq9bORHzRljGBMSsgpukEBcC2NDA8d37tn7w/s3b3nB8ZGx48PDw2WgCu5jq2xVFHgxxgbItfXka7j8AGBkqJcJk39feXi+NjIg3t2737Hnl273jE3O/Nm0H4ETwP5bNZ1LYtkFFKM0xIBXA0hgMttS3JsSwcSheGRofv37d379kOH7nn77Mz0/QgqEKC63XZBxw9bzVYdJ0B1zEFI0J/BTsGqG8gA+p1Wq/ka1shrCPB2oC8JxsA3ZZfLpUL/QKWUSCZSUkY2bIPrfqgmmINbKhQHx8dGD+yanX3L3r27v2/P7j3ft2/f3n9wz8GD79gLLCfGR98+2D9wfzadKTAWc9khK4HAD0EKp97VQ6CHQA+BrwOBb+qmYbZNgbFtGcWOUszAlopv0aR9mnbznyW06d4Mv13C7seYzilssBIUY5NX8N94ViC8uRNSBg66WVdoPCNKQDvt/CRx1HFdBmesorDRrFevrCwtvgJ6YXnx1vMIVF5YXV19dWtr40KzUV9SMmrrTZvQXqdd3l15FOkx7pDenDVp6TShCem2GJiQoduXup18wa8uvUPdKs1AEwETBpGJDGKxJbHze4nE7Rr6klf3v44CqAnLFhVGbMix7T7btnKc4zidkTANw3Fcu5hMJmbxVr0vnU5NJRJun2kajsE5mXBy3TaO3ee5zqBjGzlDcBdVQmPHgAPJmAFTIRgZyBscjhmu0eQk9YkHv42DJMLbNCPClxqpCcpIKKNAxDknizNmkVKcSUnoT+DXJdTpNoAtZozHDA0IA3aJw0pwXEIhTA8rAAAQAElEQVRcxeAHwnwaDACBOPJMxghg/ABBw+b6ysrNK5cvnnnlhRdeOnP65GcuXzr34vLCwoU2Tk2CuLXZrNfWNtbWL9W2t883a/Wbfru1STIOLFN4qWRiGEHAXCGf21XI5Xblc5lZnEQMAx8PQVcHfZerW1tXt3e2LrbqjRvo14AcsSBSBmPkIHhIuG4im0mPof+eQj6/J59Nj6Xg0W3DoKDdpnaj0ey0WjdhZ+fq1epZ0FXQervZbAnG4qTrepBhBMHiHOSYQ8AzUcznK+lUMmVwbsRh2PJb7VuaB9bSDiMVcM4k5oscBEDJRMLLptPDuXx2JpfNzKSTyWHXtj2Ohu1WU9ZrtWa72ZhHUHSLSdnWc8BJEruzPlTsQ87Vre2Nm1ub6zfr1Z3VOAw6Bmcik8TRRzZTKOcLo0nPHYLKLtiSQMa2TCOTTqYKuWwf9J4E7SoW8nOlQmGuWMzP5fNZbXuzSc8b8vANi8E6DBMRuGVx6l09BHoI/DdF4Ftx8G/qxiHxdiwVtxRTJvbzr4k3Nl4S2FkZHBTBScoYb9JxTAp5+CWwUcSArG6DzZs06c2S60o4QDgVknhTJ+S7hL5IG2GnfRVv0SfXN9dObm3svIpv7yd3NrZPV7e3zsNh3SKpWuxOHzg/nWcYU2/GmjR/iNXdmLtjC06iS4x4N8UzGmAPJi277qOJvsrFiBFhs9c3ByM4NcNizOgypy996bfPoaEhiwnhOZaZtgRPmoYwTCFIQAYOZoJzskyT8CmDkokE6Td527a6Ds22TTIE5EU77WRN5G0TdRbKOZGWmyEwIImAQ0qBEx2holjAaYF8Iw58Q8URYzjl0DhxJckxhLRA+hMH6jBPkuBDmcE5x1jcYIQ8EeSEXIL0mAYnEgwTrUjieEDGQUdpojggW3ByTEHohyAFViSlxBxIBC04XiLw4WgjIjSpG0xuW1xsu4axwSK2zGO+EPFoQflqyRb2ahAFy43qzvXtja3z68vLJzdWVy/tbG/hRKFJBmcEB0q5TIZy2TTyLmEcatSqtLmxvr2ytPzqwvzN5zZX165EUbAOfarAuyOIJIg0Yc4o7bmUT6eoAB7phIdypQMT2lhZobWl5c2t9fVn1hYX/xzHPU8iSH5l6data2sryxvNRg0ndzEl0QdBCmXSaUKARK7tdAOIRq1G+HS1ubG29szG+vqT7WbzpoplwxQ8cjCfnuNgjt1ufwRKZJsmCUak4pjQVuGEMF5bW93a2d4+HYX+GcxRFdTVkTB/MgoojgLFmFTNen17ZXX5VHVr8xT0r0Z+m1zYBPTJlfLZexAE3YO3jJzGR49hmQZ50DuVSlIGp02ZVBo4akpBjxSlkh65rg2bs5RtG7GBMzbbNGVie1tR7+oh0EOgh8DXiQD/Ott/xeamaTLGyJSRNLFlMt1Y/3wh6djiThna4cb+JUFKwVkSNlNCykBIFQgduk4UKddtuqTfCEG6jAhOTaG9IkKwoaIoiMN4Y215ZWl18eYiTk8WV67eWK5vb6w0d6rrMgir4BNq5ZFiPEXwW9R9Bi8G/qQkeIF0iufb4xPGeJ0YUfeB7lwYG7JQl26XfWGf26V0uxtcBBFxxrnQV8dxGJ6/5L1nzx6RIXJjX+JzDum/SbA5Yxz8oWnQDHx/JQyCc1EYviLj+BUp41fDMDwZBcGZMPAvR2GwHEdhRwGbrrMh1oF+K6i/6rfb5/xW63TQ6ZwOO61r+pOGgBQGYwp9/LDT3ui0WzdbrfrFdrNxtt1unu2gXRC2a3BotXarcR0nBudAqGufD33/iozCK1EYXAgC/xz6nmu3mqhrnvU7natR0NkRKvINoo6Mw53Ib9/Am77+FHMe/M+j7Tnwuh60mjt+p7XdaTWudTBup9U8E3Ra56Drldj3500KVwyDbcRxvCm35fb8/Hy1QY2qtOR22A5Xm436jWp1+/zGxvor8PYvVre3X6nXqif9TvtkHAanKI5PAatTUeCf8tutk/Vq7dXtzc1XNlaWX1iYnz+5vbZyPfQ78zIOr4RRoMc9hRONV/12+9Wg3dbYnozj6CT4nJRheLLTbJ5qVKsnt7e2wGfjla311ZcXbs2/ujR/89zq6sq59bXl17Y210/VqtXXWs3G6TAITkdxdFqG0WnM1Wkf+EP31+qo39ncOrW2unxyfXXlZLNZP+V32q+1263TnS61kXbOhL4PCs502u2zrUbzbKNeO7uztXVuc3P97ObGxvmdrc3L7UbrUhB2zmG+zjYbdbSpnm0BS4xzPfKDathuVTdWVq9tbKydqW5vngY+kKN9GvN+GetoS0bRVqfdugw6Bd1PwUZORkFwMg6jk1EUnsIcvxaFESiEDv7pKPRPyyg8HYfhVRlGO1hHYRyGEWw3hg3rBQLL6t09BL4RBHp9vh0R0D75m6a3VJJzpQylYlMh33XWXef++hDYovD+TNoT65RQp2Kcu8Qx6VSXmULgbdnovunCA5MmpttJSUq3g5PF5tl92+SIhvCGi7YcxEggOGAIKJiMlZCRNFQQWVIGDN/kBRcxl1IZDALCSyNFH+qS4IxMkH675kRd3gpjSf13AHGE4SJSelx9ygD+eMANZbpBFXXVxO9dN+ogiy5g+EEggV8FvTURceT0zV8PUogxjk0cbb7MvbRkhIwlEGwkozi0ozgWUsYs8AO/urO9traycmphYf4/Xbt69bcuXbr02xcvXPj3F86d//DFixf/4Nrly3+OU4FX4Ji249CHrMBahjuNWvXU8sLCJ65dufwfL1+68PvzN65+9NatW3+zubm6LEQcuQ6PSEZb9XrtzMrK0qcuX7n8R+cvnv/YlcsXPnb9yuVPwnkurq4sLV27cuVTFy+cf/z8+XOPX750/j8vLy386fra6p+tra794fyNG//xzOnX/uNrJ199/OL581qWv97a2LjJiRowlEYU+vNwnE+sLi//4ZkzJ//wlZdf+s/nzp7+T1cvX/gkeNxcQ3R56cL5vzl/9uwfnD196qPnz535L7duXn8azve07zev+3W2Zu/Y9W1n23/iiSe0E4yAYCsVpDYpsOb9MD4Px/vS6sLSX8/fuPkfrl668qGzZ898+PRrpz989uzZ1wn5M+c+fO3qlQ8t3Jh/fG1z41kERxfanXC+Vq1dWVtbe3p+fuHjly9c+Mj582f+/enTJz90+sypD51+7bUPnXz5ld85efKV33nt1KsfPnvm7IcvXbn04aWF+Q+trS3/F8zLGXwiW4a5rXVajRvr65vP3bp588+vXD7/+Jmzr33k5MmXPnLqlZc/Al4fOXvm1EdOvvrSR868duojV69c/n9u3rzxZ8DkMoKd6+trq0/duHnjj86cPv0HL7/00u+/8PxzH33phec/evLVV//D6ZOn/uC1Uyf/4NRrr37s5CuvPg58Hp+/fuM/YVo+BdnncYpz8/rVy399AfidevXVPzj92qk/uH71ysdWFxf/Zmd7YwH416NOY31taeH8pQvn/vzMqVMfffXll37/9KnXPnrzxvU/QID1B5cvX/7IuTNnfu/c2TMfPvXaqQ+/evLVD0PnD7/y0iu/i/n6vZdfeP4jL734/EdefP6F3z/16smPov1HESz+9erG+kIUqI5PFNCePdGJEycU5qZ39xDoIdBD4GtGAL7ia277VRsGZoD9WBkkpVBKMXhDwo9O4PTpdp7oc6nesrqEHymJweELBB2awIiYknDmCkQghX4glDGlU5Qj1QroAEDpgCIMg8j3t8OgsyXjuGUpFaDej/ydgDM/VLEMSUUdFYXt2Pdbkd/xZRRKhsCDkeyOwRFYMIxBUjtySdDl9ri6XBPGJBAD3UmZLidCu9tEn73UZ3Ofl1GKIRhjkiEBwZEx3/fZ57W5+8EwOCI+m8WxzYlzztBUKYgYh51Op1arbS/O37h+5tNPPvnS33ziEy996q///JVPP/VXr556+YXTVy5evLi1sb6Ek4I2QS+BroLxdhR0FldWFi/BOZ554cXnXz195syLt25cPVWvbc4rqdbwjWYVeN1q15tnV1eWXjrz2snPnHzphadfe+Xk01evXHi5Xtu+Ua1u3wD/l1997ZWnX3zxM0+ffvXUM/PXrz+/urrwwvLSreevXj7/3IsvPPfMp5966umXXnjhqbOnT7+4ubFxDZguA6ylOA6vtFq15xcX5p985cUXn/zM00899epLLzx18eL5F7e21q/CwV49d/b0C88999yTn376qSef+8wzn7ly8crptbWlG8udzsavP/7rzQ/8+Qf8xx9/PAZcCk5QfvCDHwx/5fFfaX/w8Q9WW5dbqwuXbl6/fObs6Veff+Ezz376qSee/Ou/eeKv/vLPu/Q3d9K/+sQTT37qk0+eeuXl5xavX73Y3qkusEZjrb68soTA7MLLr77w8hNPfuLpv/zjP37yz//8j574kz/5z0/80cf/qEsf/09/+OQf/8mfPfGJv/7EE09/+uknXnr51SevXL74ws7mxvWA1Jo0w/XqztbC2sLS2etXLr3w0nPPP/3sU598AvP0xF994i+eePIJjA36G/TX9OLzn3ni0vmzL2xsblzd2d66gWDj5MWzF5995qknnvqLP/2TJ//0j//0ib/487944om/euLJp4DJ0yj/zJPPPPnMM59+8qXnnnvq/Pmzn15ZvvVSq1G7vlPdvn7xwrkXX3rxM08+8clPPvUsOpw/ffbJWzduvtiuNa6q0F8KOtHNjbXV86++fPK5Jz71xBOf+ItPPPnMU5986syp009fOn/+088///xTT/71J5/6qz/9i6c+8fE//fSffvy/PP0nf/JHz/7Jxz/+mT/5+J889xd/+sfP/8Wf/ukLf/rnH3/xrz71V8+/+sorz169fPnl2tb6TbwjbMOwO3pe9PyAvm3vnuI9BHoIfP0IwH9//Z2+XA8jMOD+SB9U4DCj64S7TXVhN3OXv9ZljDESnJNASnDy2oFqx8/gSOXrJxcMjligMZxqtx0cOwIXdRdJUlFEQadDOLpuNmvVa7Wd7SvtVnUnYsyXvt+JXbcdB0HHFLIpo2gnaLU24TQ26zvbVb/dDOPAB4+QGL7RMwQrHESQgYEEUXdcAzKKOwTvqoHTpIMTgow6ZWh7h5Dt3gp1qpv74h8cFulCLoXQ3XT+S1O5TALfM0Bk4Zu+IQQiJ81VaZBxuEKhEBRjLGlzHhuGEWkC00hBYY4fDiH1CZFpGGQZQlnCRD8W4BMF2gQdFfs7nMXLiH+uCouf94PgPBl0LuLyQhDHl3BkcwXjXjWUAKmrCKquguUVUuEVJeVljHXZ5vKKadAVS1nXlAxvoc8tYuw66q4o07ykDOOiarcvUxRdisi4QEZ0zorZaTKM18iyzkacn4t9/zyO4LrUkfJCK4ouMJNdEEJc5EJc7XTErY7rbmxvb+PlnDQIXxozlBbuLYTUSNYMM16PZXvRcfhNovCG4PH1u8mywhtxxG/alr/UcWmjakfVktGuDlYn6gAAEABJREFUm51sVSTFemwAl8BaCAKa1yczPHJucrSXvrwZhnQjRH+HO9ctsm7ETnzT49GiQ/4agVczjtdF6C3rvmFoXjNMuoIQ87Jl8S7pvCb9jPorfiCuEoXXpG/cpNC6QegTmuGVGO0jky5RRJdMZl4ShrhoGyEwCS/Eon3RiukCl3TRtNVFZkSXJfEuRbFx2Y/4ZZRfYsIEhRetSF0AJhfi2DofRXQhCMRFy4ovGkZ4WZG4onh8TXHjWkz8urTl9UiyG0bozrMwWuRCrrBQrZsm3zBJbhmGuc25xGc7tQ1MgHOwQCq4EXJ+jchfGqnV2piK3t1DoIdAD4GvGwHtY7/uTl+pgyLF4ZQYI9ZtdvuXuk86r4lev3T+DnH4GnTqtoPjI30icockTkfiMNBBSNRptxrtVnOj02otdNrNK512G9/hW6/i+eV2o/FSrbb9YnVn61x9Z2cLjjNwGAvL6+sBT6fbUbvdQKCy1WzWbzVq1dea9doLnWbzxU679Yrfxrf9VusSnuf9dms17HR2MGZbxlEMJ070+gmPlo0p1ZXzjuyfS3X55wgq3dYU7emzD7eL9K+UOr5QDBGdZqGLvjStrelyKRmkl1EtjMLFIAjOBoF/KgrDi6HvL0adsGmZFAiLNTmzmwgmAs6VH0d+Iww6q4HfuRgGQfdvCIIwgFPqrFIcVaWKGkypOouibQQlm7Uo2jjxy7+88S8/8IH1n/3FX1y3stl1eJj1mhDrUb2+HoWawnXgseZI2aV6GK4HqM+ATOQNm9Z5FK0FprkG2dZTKG8RbRRGRzd/+aMf3fyXv/u7m7/8wQ9ijA+tn/h3/27tX//ar61m+vpWfc5Xm46z5l27tpZdWFjf9v219WZzPdnXt4H2m7/y27+9pU9GcErSevz2qYnG5cuSfnP/AE5Yfun3fq/5gY98pPYLH/xg9Vd/53d2vhRpvv/63//7uub9O7/zO50Tjz8e6L76+d+j/AMf+UBNt7mbfue//M7O72jq8vxV8P3VHbSvaj56TORbv4exf/3xX2/ofr/x+7+xrXX4cvTbj//2lqbf+P3f3+7yBW/d57eht6bfBW6/+4e/u/nBj35w4/3//v0bGpelanVDY3Ru/cbGpa2F9XM3bmxourJ8ZVPTDZR7RW+DPE20UUZ9bnZo/QMf+tCG5nOHfg28P/jRj26O7hnd3Ox0Ni/curCl6fr169uj66Pb/jV/RzRS21YQ7CQTYlspf1uQuWXweMsyzU1TiE1LxJue7292EonNBtHWv//4x+snnngi+rIT1KvoIdBDoIfAV0CAf4W6r7sqxEu5ZByHCYojUGFfjoGu0HTbaUs4e0UC3QzGCB89UCy7pAOUOAoJzpWajQbVdnY6G2trK8tLixeWFhaeu3Xj1l9cvnxZfyf/0I3r137r1vz87y0tLv7F0q1bpza3ttbRP6jadqy/gXueBz9LVfDZ2NrcvLC2svLna6urv7u4uPhb8zdu/vbN69c/On/jxp8sLS58em1t9bWd7e2bzXpjK2h3gigICIEA/HlIEq+cSsYEJQkiI6UufYn4g/QF5496BX3whEBF90Pu824pJUNwwD6v8O6HclmanIetdrtWq9YWbi0uvnz9+rX/eP3GtY8sLC78+cb6xivb6xtb1JYdCu2tWMRbgvM2goN2q9HeWFlaODd/7frHr1298uHLVy59+OrlSx+/dWv+bK2+sxpLuWHBmURRtAWnUisUcOrw+tgMk/GzP/uzsS5bWFgIduPU4kuRPs3Q9UOvt1ny/XYjmaz5plltWVZT9xkYGIhPnDihwFoTks/dd8bRbTT97BNPxJoQhEhNX67f5zh8++U0ZhoXjY+mJ4DZlyON6R3SuOp+QOyL5kGX6bov5PezT/xsPPDyQKxPpBDsd/Sc2js79VaCdowg2OzgRCtMJtfNON5ulctNXKHmAX69u4dAD4EeAt8wAvwb7vnFHZlq4fSEQNg9dXXX42IbvJMSXDXrks6B4LBJogFShiRCMNKs16lWrXYa9fpKo9G4AjqH/GuN2s6p6s72qxsbG6+sLS+/jCDkpWtXLr948sUXXvjkX//NC08+8TcvPPXkJ1995aWXLl+5fHl5Y3m5Ra0WmdWqsbm5aYJEp16P/VqtheBm7dKFCxdefemlV5996qkXX3z66RdOv/LKi1cvXHhp6ebNl9dXV1+pbm+90qzXXmk3G6+2W62T7Xb7FOhsu9W8iufVwPc7OmjBKQ3pUxVNWofPo27UAsWIoLUC0Ze8OI46bMtSX7IShfnNzdhw3VbUau1sbWyv3rh4+drzzz/7ynOfefH585cunLxx68bVWrWxQX7coBo1LMuqqziusTjeCsPO8vLKyuWzr736vP47hec+/eQTL7z8wvNL89cv+9XqEg+CDdtxqk6l0vzABz7gw0EhOsSgr9+Yyu7fdsDhxD/4+ONfknSdpjv1ODkINS9NOq/LX+f7ZXW8M45ux4CoJoig298hPH5j93/Hve5g8xVTjekdugvXLwfLF/FixNQJOiFPnAA98USk5/QDf/7n/u/gpOlXHn+8jeeWptfzOjiJwVyBencPgR4CPQS+YQS+WQEKO378uMBRg2CSCRUjSFHwx4rwA7qTEnWf6e4LwYmSkiQ+47SbLYI3pevXr+9cvXL11SsXL/7lpQsXH7986eLvXb5y9cPXr1376MLC/B8vLy09uby8dHJzfe1aq1pfNyNZ16cFYRCE3PdD8JMOxsAuaRqGkbTDMGP5fspvt10iBC2sDb/dCXV7gwWhDMM2Pu1sb29tLWysrp5bXlx8fmnx1l8t3Lr1hzdv3vx/5ufnPzR/7frv3rpx83GcFHxifX311M72drXVbHRPVnRw8lnCuPpm+LlDyBIxPGkiQpYpxrgSQv8tiZASAQp9hWsLpxrW5mY9SqU2LZs2HUNuSqW2uSG3JD6f2Eqttky5Tq3Ezu7t3fpvMzoMb7Vxu72I05F5CsMbIQgjXccwN1B2A2Pr/ELUaGz6jtNEee8oHiD07h4CPQR6CPQQ+PuBwDctQKnX6ywSBpNSwvsqeOPPV1AXMAQq+lBB5++uVVLh80lMvu83azs711eXVk7PX79+8tzpc6+88tzzL3/m059+Ga//L7/0wgunzpx87eKlS+du3lyaX9lYWd3x251OHEYxBUSGxEciHEc4IBLCMIlMOHDXIPI0cZccCgyDOpzr/80WLUMUxyxQvmz5flBvNhsrGxubCEwWL1+6dP3UyVMXXnnp5ZMvP//cyy+/8PxL506feWn+6rWX8UnltUa9eq3d7qzHcewjxiKtl1avG6hoxl3SmmrqPpDOMfwyPCI+UUorjiDFME1p23a3O6q+4CbSb67/L5xuoKKVxJESPhvVyfNqZhjWUFZDgFH/hV/4hcaJ3znR+cHHfzA+ceJEBGqd+MAHav/fX/iF6olf/dWdL0moP/HBD7bQNgBJ8OrdPQR6CPQQ6CHQQ+DvBQL8b1UKeGLtdXW4otMvNRaawKcrCqNQBylrnWb7U2tLy3+Gk4yTte31+WatsdVpt1sxsQ4ZZshtrsj0iCLGcYqAIwhlSk624sxWNrOZaTrMMDRZZBgWPnNYTAjLZMw2ybUjzm0yTYvi2DHJtmNlmVKZpjDARymTGDM4jhcQMDDbwikHj+MwaAV+p96uV7e2ajtb19q1+ulGrf5ip9M+h4CsphChSEQoOv1iPRnUBnVBQKpvxpQgiE6kgwJEdEqnaPeVbwQRSp+mNJNJf2lpqd32vPbZs2dD/XciDDy/cu9ebQ+BHgI9BHoI9BD41kGAf5NEValUSuFzisLhRddH6x9NXb/8+iCKdMnrD68nirFuaSwlxTJu+EH7yvL8jXMby0vz29vrm7XGTosRixOJhDUyNlE8eu/Dc4+84U2HH3jDm4/c/4a3HL3/jW8+dt/xN91735tAj7zh3sOPPHLvgQcfvPfgQw/cd/j4w/fe+x1vPHbvQw8dOfjQQ/un998zMzA1NTAyvWv40L2P7Dn66CNH7n/4jceOPfTIsYPHHj566IGHjtzzwEOHDxy77/Dew4cPze3bN1MolZKmDiSCIAr9ZqtZ29pqVWsrrXp9IfKDVRyCdBQ00Jp1dWGEp7sJBQSYGSddr9W+3V4hSGESX3di6K5wCqJZ6OqvRApBigRF+OYf6vTxxx+PGeueTX2lfr26HgI9BHoI9BDoIfAthQA85zdRXv3XD2DXPQ6AX1YgPHbv7gkDcl3n/Lor1vWacIRAuhzVkjN8rIllW/G4oWKjxbmI7FTSSqVTxYHBvn0jo2PvHB4Z+4mR0fHHBsfGf3JwZOInh8YmfnJ4dOKxodGxx/qHRx/rHxn5yfLw0P9YHhz8nyqDgz9ZGR56T9/Q4Lv6hgbeXKz0Hyj09R0uDw3/g/6B4X/cNziEPiM/2Tc89hMDw2PvHRgeAY3+eF//8Hv7B4e/u1wuDxs4VXGEYA6PlUWEg5soZrGKcJYTUff8B5JzQAnhFUPABb2lTgkZBCZ0h/CsVdckqYuSZBHJUOEEZWcHTHp3D4EeAj0Eegj0EPiaEPjvvhG86jdHx1KppEwjhu+NwVA7X2SR0786+LidoqB7f+5JwYd3CSEKwfejOpYsDnhHdSwR+QbnkY1PLo5lJj3HG/ASyd04TTnsJZOH3UTiiJtIatJ5UOqwl86A0ofdZOqIg3rb9Y5ajr2bcVGSxJKMGznLSQxarrvP9ryjmofjJo84XgL9E4dcL3kP8vc4rnuP63rTruelTZM4CKIRxXGM70AkOXJ4ktBNgbrSKwZlQDq9rSFDOcoIpyfd4ATPSj8TccaVwh1RJMFYtr/C36CgvnvjxIS//33vs//NT/2Ui7yn6Rd/+qcTmnT+p26XW7/52GPm3YQ6C+ScOPEY+vzT5C/8zM+k7tCJ970vfeLEXaSfX6d//thjmX/1zz9H3bbduh9Jn3jf5+gXfubHwe/HUz/z4z+e+umf/tHEicf0OO9xuvL803+a1OVfktDvZ0DvA6/3/ciPpLuEvC7T7U+g70//6I8mfupd73JPvOtd1onjxw3gygAGe9e73iUeg57vAx66Xo+l6T3veY+jy3R7Xa/bQXdt57ofun7pWynFdDvd/g7p5y8kXafLwOUr8kM95p6YllnLcYe+Qn99DNbV6zj01HSnr9ZFk9ZL66ox0fTY29/uve9tb7M1b932Du9uCh66j27zT9/1ruTd9NjbH/N0HfQw7vR7HVcttv6bJ6553hlPt9ekx7yb/um7/mnybvrx771tA3ru7qbHHnu7p8fpMv/KP905eOyxw+Z73nPc0breofe97212V2bopfXTpHnqMj3nul3X7mB7ny/jbd1//Hu/N6Xpjlw6fzdpfLo8Thw3gAvXpDHQPH/mx7839b4feRvs8zbdaQsZLJDQbfV8IW9pWTTmWgbd7m6CrMm76e46ndd9vhKdAI4ayzv0Uz/1LlfT5z1jreh507JDHoDM1WUAABAASURBVAG4P2unJ4j4Y4cPm9pmTtyF74n3YM107eiwqXV5vU93LjSPE8eBCdaf5qvbdnGCLBobTXdk1npr3nrsE8DxY1ijd+gEeOhyzUP379Lr8msdugTZu+V3pXo8janu91kbgCzA0fpSpMc4gbG7cp84cWfdd9eW1u0E5ECdpeXUfO+QHkeTHl+X6frbvLo8AMnn7jt89Pi6raZu29u8u/bQbQO8NeY6jzHF3aTLwJGBevdXQEBP4Feo/iZUwTS6PllPBQiPpOnzOaPi9QLBSLJQn1DI0CAKbJvFlsWZZVumAbJsW9iuxzQ5XoIc1+sSnslJJCmZyVAymyU3lSIEIMxAe8V5s9lun9vc3j4bxLIqTNMwLMvTZDsJ4bgJskGm45HpuCCbDMsktCPDMCCZSUJwJRCc4IGiKCImFQ5+8IFH6fhCb+8g7ZK6pFvdIXa75E41ihmKFFO6RBqIykyQ67r6GbVf/s5vbppBoZAKTbNghKGmUmQYXTLCeiljmjnLX09t53Keb9tulwYG3HKnk/CazazTdopelKgElj8QWDTQFvGgcN1BEbmDlm8NdcmiIZwSDXFDDrsOH45j57OkyygIhqIYfe6iuGUMtkHCFf1G06y0nXYx2LFyHrXzkYgqlk0D4DngCdHvoY3nuv2WbQ9Yvj0g0M/VvFwOWfhgN48yQp9m3OqPTbMSWVbBd91UY3jY/rnjx/VC54lEwrShIzUa6TCVykX1eoHa7bxlWblwZyezjvZA0svlcvbZs2e10/mckaHi7lsHJz/3cz8nNp/fxFSQNQQIhoisTeDdv7QklkCax+bzz5t6XPoq/O7w1rKulUqOFwQJTXaz6Wq+mh82qLvlYfpZt98DvYahp6b5dNr11tYSVaKk1t+GXhqLKAxLcdysOI5TDB0nk9ve9vQ4mreWUfPQzxoDI5EoCM4rwLHfMM1+wb1KMhEWdF1rft7VmOr2emyNgyatX1dejBeKVM5Ae9NslPS4nQ6VO0TlODYrwosqtu33aTLMVr/rRv1+EAy02u3Bu8mB3elxurzvgPMlUo2Blt9ult2Mn85EVlwwMfemEDl7x8loHAh45jodW+uqddRlGd/P6Hb1RqOk6bacHf0/yFKJoHtLyn7Yeb8Nm7sjF7AYNEwFMgdt2BqR39d22/n5+bR7Z641rppfq20OCu4MEkwjCKyh2JT9IWQqmmZiaGioayfDlmUXW62EVavlTNMsNeNmhWzqwzhd3HXaBP53E+Tp022Ex7ty4uVHz1MFbe+iuKLLDRGW2sDRASXDBNZ+ohDVrYIJ0s+a9DO5bl7bibY1bavvete77uzxbOnwYWGXy66VNVLNppclrE/PpfxOVMvpMhu4a/x1HwRcXbvXtqEx1zhrvkEU5TTWIWRoU7sYmnHJSIhSJMJSMpEoaHv0grUErZWcc1h7C0Nknct1bD3/OSJP8zBTosvDhOxafk1e281jX8hr+e+QiXW9g/EyhpHR/aiRTPtulKqmKampUzQT1XQa+XRS27Mu03bbwhxq3fU607pou9L2rXXTNqPnjZLJtLYbvS9q2sG8aQqFn9NzqOsJ60rzoLsubcO6TK/N9ShK6b5dPkGQ0Dpqu9Tj6DYab02E/ULLo+v0fqRTbWNaNrC+ex/AY+++G4E7xnt32TeU37Nnj4qMSOnzk88xUPS5f58rvTunMD1KRyxIGYPX1icLhpKcWNxhLFZSShNBAueCG0IIwzA4NgAdsJBpW4TFDLLIsh2yHPv1MoPQVEcAzTiWNztBeKHarJ9f39i6GQRRQwhTCc0JnXFz07LJsMBLk2mSMDQZSDkJIch4XWALqSYkuGNijBRjWng80ufiC4ZHTUhwf64cD7gVSUiGroojygFzaUSRos1N1H35Wy+MrUJBNFotR3heMuF5hVwyV04VCv2avHSuksh4RVPk0kAx0XbdZJdarWRLiDQ8etZ280UrmelPp8oDyURq0E2m+03XLDCFgMf1Sq6X7ctky0OpXHHYtVP9rpPWNJRM5kcSmfxYJpMbTeRyA2k7VWaGl2PCzDDDynHbLWfzxeH+vspYrlQcz2T6hi3Tq3Ay8pjOvCWsop32+hOZ5Egyk5/0cumpZC495jreGOQYz6QKE4VS/3RfZWSmUu6bLpX6pouFgelstjKVz6fHCvn8ANl2oROGmWppMl3GcOVUqliwrIFSZWhsqH94YrAyNFEp9E0OFSoTQyOTEyMTM+OzQxNjM/j30P6jo8VkcvhX/sWv9J/4Z/+s+PP/+/9e+JV/8S/6f+3//OXh3/zVXx35t7/0S2NpOz029MDQ2JHZ/WN9s3nQ/rGhTHmsOTAwOl0eHjowMtNfOHBv/+6hyWFv//5hl9wB8Cn9zI//TAobjavpp/Dm96M48dEnT9gUy8kH3zw4Mjc3WhoYGysNDIyVhiaGE6OjfdhwCzs3bqR129dPJryls0up4MCBgiiVBveOjo5ompqeHnQKhaJwnAwcQxKOKimwKTqWlUvmy/3lkf6RqdnZ0crExMjw0FA5k0rlksm+9GazmaJEIgk7SMNW8mY6XSnly8PZUv9Yub9/NFsoDKWddClSKsuESNV9P7lUKiX+5x/8wS5RLpcupNOlNGTpGyiOjAwOjA6PD48WhsbG+oeHx/r7h8fy0KdcKo/mi/0jiWxuCMF9xfbsoiXsoptMVrLF4lCpXB7O59ODnpOtxIxlf+zHfsyD4zPoCy5gxfXbKAKmhDM+nitkxsu5yvBgIV8Z8qCQnXYKjFspdHOxStxUMullSqUMPuEWi6OjA30DA0MebATRYzkmynHgUyyV+isjIyN9lcrY2MjIaKmvbzSHfLZUGssXCuMDg5WxgcowqDiWy5dh3+l+h6dLWeVlRwwjbWWzqbZDGWXIfMJLlrPZ4mCh0DdSKvWN5NK5QcvzSgnPy/rb2xkdJKcymZQNmYqVSqk0WOmvlPqH+kp9gxl0yhQyfcVCYSAJTNIaE1C2r28oj2fdplLsGxzo6xss9JeGCrncULIEyqWGvLTXbzqJgu2ZOdOwC24mXy5WBvrzpZHBvr7xgVKpfzCZLQ7mS/39aUxuKZ0vcdfNdGw74TOWEKLppVK+99hjb9fk2nNll2dN17QTyUQeWvdVyrlSaaBSqQykigPldHYglyyVkn2Wldg3OOgRkdcJApdKiWRmqARxi5UU2pZG+gdTAwPDhUrfcC5bHM4WKkPl/uHBdH9/JTdQzFpGMRkEmUSd6t564HqU6veSfX2pZDqdz1UqfWVM3MDIyGClMjikaaDUP1jKlYcKw8ODw6DywMBArjhQNpLJvAk7dpVKJcuZfKk8VC4MTlTyhYGSnSqkVZxMJVyWgfMvVPr7+yrFiX5tt6YzlE1ImTC2t20dzDauXnVpbCxZGB/P9Y+NVQaGhvqyQ0NlO5fLC84Ttm0nS+UytqD+/nJlaHCgv9ifTCQKWctKeQg89LrWpyT6pPrX/o//Iz+ZHajMzc72VQYG+rLpdNEWbjYOw6Tf6WjMXGFXXNomL3/sWHLsLW/JZqanC1ODgwXoVxwplQp94+OFo3v25O+ZmsqCp6dPu/UaAN69+wsQ4F/w/I0+6j/eVGZkKiJsEV8rF3hx9jqR9vOa0J9HXIUiUIZhKB+8YskRUBAxzolz1iUhbucVKZQTWZZJlmkQSUlxEKrA78hOu7W6vbXxqeXFhb/cWFu54Pv+RhyHLaXimHNSXDASnHf58W6q83cRY8QRgAjOFekLY+gEo+ikSxD/s6J387pUoTkIDoI+WwY5uw11+lkCVhEQEwIddMcvTTo4efzxx3mr1ULsZDLDNK10MptLZNL9ab2hZTLD6VR+IJXMlbA5Z+NYpImsDEDJxDo4se20g03bw2LKpDP92CeG0rn8UCadL3MnmTQty0246XQmlS3l833DhXJpOJ0tlL1kpoRNZcBNJ8fSifR0MpOdzGazAx5+bM+zuLBFbBi2k0plc4XSaLZYnssViruTXmpW2OZQzGRRMZFgppVKpNJ9Hvon0pl9yUT6QDKZmk2ms1NuMjuTyKZ3Fwrl/YVy+SC2zYOZbOFgNp8/mC/k9mXyhdlEPjtmJJ2Kk0wWo6Ts82w1bAkxBbF3Y4M4mM0VD+fy+UPpbP5QNls4nE5njyS89FHH9e7zLPMB07UfEMq8n7HwMOfWrJR8liJxSBns/ihSDzNmPWIL4yHXth70UokHuuQ5DzggZrj3c86Occs84FjsgJlwjzi2e8wQdEhye1dstAYtvOWnRCpXR5oIRSl2nGEEEnuZRUcAztFkKnnMS6SOeZ59yDadPYaVmGQm3tyJyuS0iw30sRLUj2h3wkokDpied8zxUsfcbGEvsB1ihpGTjKUxlx4JAZapVCFfHsoV+nZlC4VDSWAlbHsmNtzh0OEVJQ2cJsU56JV1hA2IcuV0MT+RK5bm0oXsrlQhO2XbzpBiVkXFoqhMM29zXuREJU04suxHkDGWy+RnCpjPfDm3N1uu7C2XK3uKfZXdxWJld6Fc2JUv5Ofy5dw05mo0lc4UTSeRMUCJRLqQzxWHc/n8WD5fHkynUv2mYfSnwjA/k0pZ9IUX3jD1mzC37VLCFiNmyp1OpzJz2UJuKpnPDHnpbMF0k24Io2ZELresDFlWXyKZHMtmMnPpXG4ukc2OJTyvYppmAg4nnS4UhsqlylT/wNBMvtw3Vy6VZvOVykyxWJ4p9/VNV8pDM3AwM8W+/plSuTieSWcHkp5TZkr0MUP2GRZVPMstmKadcpOpbCZbGMoXSuPFSmW0kC8MeYlEJYzjssN5Be9QZeYZBStpFyFLf6HYN9zXPzBWrvSNFnK5vkymUMkWc0OFcnkkVyqNZSuVsQIIvMaKpf6xXL48NjAwMKrzRdTncvmxdL4wlkjnByw7mXFsJ+Gl0rlUNt+XK5TGMqXSVLlQmCjlK+P5YgGyp8YxT8OZdKaSSToJg8gxbEqwgDIuS+adtlNMhryAdZ5xbe56CRusy6V0sW8oWSxOZPPFyVwhN5JI5wbipFUWsAec0ubNOM7WXTcdWV7OS2b6nXx+NFMsTiTyxelcbmA6nSvPpPPlmWwWz9niRK5SGExky3mBPqEQaRm56XbMU522kTVNs5hMpwe0TWTylal0sThdLFWmCrnCZLZQmMoWSlP5Ym46U6xMZwvl8UQuPeilUvmEnbKdXM7JporlQjY/nMrkx3OZ/FDeS2WthJlidibvJRIDmVRqKp3JTHvZ7Ihr25VUIpEhomTaMJLcNDMinS65ydxQOpGeTifyM2k3O5a0E2UX9ljK5axUsdiXL5fHC5AtnyuPJTKZssRpFAuCPHTJec1mttrplLHmJxMJc1cyncPaK0+kcjnsk4lM0kwkBSKlwDRToScyqbSZTSQLxYThjlheejzpuuOQbSxtJ8aSacxvIjGez2SGTARCy56X6McpLfWuL0KAf1HJf2UBV/wuZ4vthBj+UZfoy13siysM7bQbDRIH91nRAAAQAElEQVRhCH7ai6MNgg8iPDKQTlGkGTP07xKeEXtQFAYtv92Zb9RrZzZW1166fvH86dX5GyssCJsskvr/JA/7PYM/QAemeVE3dgAb0pdONd3OcyW5VJwLFQS65DZ1/4BEf93RdLuoK5oWS/fV9NkCXdhto8fSJIkzhB0aK4OkiGPlfoVPPPj8wLa3t7nneV226WLRLQ/0D/cPD+4ZG5u4Z3Jq5vDU1Mw9k2MTuwYGRgaSuWzWSCYcOCBDMduw3FSy0Dc42D88OjswNn1geHL68OjE7KHBsbFdxVKlgv0fPQr9pXLfxODo8N7B0fF9ff0D06VKeSSVyQ0XC6XxgeGRvWOjU/eMTkwdGh6bmEllC5kQntm0sSozpb7K4PCugaHRw8NDY0cHhob353KFUdtNFB1ssHAM5ZHRiV3jGHdycvLwyOjI/lyhMJ3O5qf7h4b2j4yMHxoeHT80NDx2aGhk/PDIGGh0/PDYxNThmZldR/bs3n/s2NH77z987L4j42OT05lyERtzZa4yMLgfbY+OjI/dNzI+ce/YxMS9k5PT901Nz9w3OT39wOTk1ANjY5MPjYyOPTI0Mvro8ODo/eXKwL5SubJveHTk/tGx0eNj45PHJyamHh2bnHh0cnL6YfS9TTNzD0/heXx84hHwf3BoZOjY0PDo0dGR0Qch60P9I4MPVYb6D2bLxT7HcbLpfLo8tWvfxH2PPnzsvqMPHN+/557jc3v2PzI3t/uh2ZnZB6dn5h6Ymd314P6Dhx8+dPTYQwePPnDv/v337C0MVPqFa+VN164Uiv0TwyMTR8YmJh8anZh4aGh05FC+1DeCgCVHjuPCYE1pmiKVK2WB99zg8PCxgaGR+/sHhg5ni8VpK5XoZ5aZMThzBGNOMpFOF/sHhwaGx2YnJmcOTM/NHp6cnj0yOjl1sH9kZA6b8TDmKCsj7nHOE0RW0rSsZD6brfQPDu4dGRk+NjE5ce/E5NS9E1NTR8dA49PTRzVNTM8cGZ+ZPjIxO3dkcmZ23+Do2Fi5f6C/NNDXPzQ2MTo5O713ambuEGzlHuA1UyyUizB5106n9ec2ve90bZlw3UgkuB/HViqZzBYrfRMjo+P7Z3bvOjIzt/fw8Njk7lKpfziZzCUk2QKO03DS6STsZ6AyMDA3Nj19eHxm7r7xial7R6Zn95SGRvsGh8cqmNc9k1MzRyZmZo9MQ8bpXXsO79q1+9AsaGZuz6HZuV2g3YdmZmcPTUxO7x8aHJ7K54uDrmfnwjBKBCCc3romt6x8LpcdHhmdhW3co3nM7N63f3xqarZvYHjEcJw8cZ7kZiJVKfb3jY+P70XdsenZmSNj45P7gcdEub9/Ymxqet/U3NyR2d27D2tZZud2H969d+/hXXv2HNmzb9+RuV27ju7evffINNLp6d1Hp2f2HMEJ2h7MQ3+hPFCqjIyODU1M756Y2gWZdx2b2rX73tnde4/t3Xvw2J59B4/t27f32L6Dh449+Mgb7/2Ot7zlnkMHjs1i0KGMnciZwvAodlzbcFzGEl5paLw0Mbdrz9SuXffOzO67d3r3vnsnZvc9ALwOVCrDfVKIpMmYx+IY8Qy3+/tGCuOzc/tmdu26b2r37vtmd+0/NjEzd2xicu7Y6OT0scmZuaMze/Yd3bf30LF7733wvmMPPHx4am7PTGlwsD/l5lKpbDady+eHy4ODc6PTuw5NzO65d2p2F/qBdAqa3rX72PTcnmMzc7PHpmbnjmINHBkdn5zJlYvpUrGYBaa7Jydn75+a23X/zMzcwb6+4eFidqBvZGh0HLa9Z252z5HJ6dljw0OjB8oDwxOpZC7LTNNu2baddd1kvlyuDI8OT0/O7To8OTdz/9j01JGRiZmpvqGxRKG/PzU8PrlrdGwK+8bsvWNTMweK/f0jyWQybyWTCbzNOppXNpfLF/v6Zoawz01Ozd43OTt3aGBwZCxXLOTthOelUvnM9O79ow8/9Mju7/zOtx0+fvyR++65917My/5jB+85fPTQ4aNH9h+858jeAwcPz87tOTwxhXUzNDbaPzBQiAYGbCyF3v0FCOiN4guKvuFHFZmmgudXpH3v62y6uxDr/r5e8vmJwqMmJN0bG6USOLGI4vhznRCfdFkqiUQqGceE426SUlKXNVpKGVEchaTiiFQUbTRr1WfWl1Y/tba8eqm2s7XR6bQ6XKIvJISArEtKdXnIWHZThVRJBfElqCuVQuSiEGhIGes/ACYkMfwEk3pIDK5bd+UGQ2KkuoT2KFOgL30zzRSaoBZ8lCTLksh/xds/c4bTzg6PwlDBgaQKxcKuvnLloYHBwbcMDw1/FzbYt/UNDT9c7uubzuSLOcZtISMEYxYFuXLZKVYGpkp9Q/f1D468eXB47G1Y128dHR2/v79/cBz770A6k53KFfMHsZk+jODkkcpA/6FiqW8uly+MFkr9k8Mj44eHRsfe0D888l3l/qGH8dZTIcYc03azcBYjpXLfEfB6dGh04hHQEfQdT3rpMk5aiqViZWx4dPTB8cnJN03P7rp/YnLqQCFfnsrmCzPDw2NHRyamHhwZnTg2Oj51BM7vyPjUzNGJqemjk1Oz909P73rD9Mzs2ycnZ39kfGL6nfAJh/L5/EypUtk/MDx8ZGx84r7JqZkHJ6amH5xCIDC3e/eDs7t2PzwzN/fw5MzMo5NT049Ojk+9YWxs/DsGh4beUO7vO1ypDBweHB59AwKgt0xNz7xpZm72DdNzM8dnd80d37V796N79ux+dDdoDuWTkHlsfOINo6OjCHRGHhqbHDuOwObNgyPD39E/NHgsXylVUk4qlS6mBwf6wHdk5IdGRsd/HA7q+3ft2vW2PXv3vnHXnr2PzszuenRm19x3zO3b847Z3bt+YGhs/AcQZLyxPDA4bNpeOuFlCv19/eNjk1P3TkzMvGlsYvJNQyNj95XKlXHLTOQM0zUFtxWZJqFhttTfd6Svf/BNQ6Mjjw4gUCmW+6fgCEpuwrOwoXbXUK6QT5X6+mYGhkaOge9Dk9Nzj07OzB6H3g8NDI8cqvRVJpKZdJJLyYQQzLJtjoyRK5TRrf9Y/+DQW8bGx98IbNFn4vj4xOSjk9NTj04A17HJyePjU1NvGJ+eetP41ORDQ2Mjeyv9fdN9g0OTmOs9k5MzD2Ic2NrIW1B2tNTfn9UG3goCQ39/x5E208+gbhr4vsoUCsly3+DM8NgYnO+eR2ErxwcGhu4vliqzsLeUwEsC5FTJQsFNZwsj5b6BA6Pj049Aru8cHh3/nsHhkeNDQyOTAwMj4wh67x8aG/2O8cnpN0zPzoLX3PHpmd2Y492PzsztAg5z0GXmUTi7R6cmph4YGBg8WMwXxzJexsUiV5woVvi+o/ejSqWUhSO8Z3R0/E2wxTfPzM4eHxkdvw/zP5PJFj0ik9KJjNWPgoHBwUdhG2/H3GGNjT5crvTvKfdV9g6PjB0fn5j4zrGp6beOT890aWxy5junZma+c3p6+m3Ts7Nvm0Q6NTXznZPToMnptwG/h/qHhycKlcpoqW/44MDQyENYK28en5h529j4zHdNTM5899T0ru+GbX3P+MT0OyYmJn9wfHz8x0fHxv/R8NDIm/DWgLf8vhQwJg8vQMJMCcNx3VKpPDowMPymweHRd0Ke7x6bmPmeodHx7+8fHH1z/8DwIBeOxaC4NAwWMMYrIyOVkeGJR4fGxt85MTXzPeOQbXRi6q2jE5Pf0aXJ6beMoWxsYvr7oOe7h0fG/4f+oZGHC8X+qUSmkHKT2VQ6V5iCjd47Mj725rGpye8aGZ98GzB82/jkFEjrOvm2sbHxt42OTbxteHjku4Hl24ul/ofy/X3FvqGhUrm//w19Q0M/MAyZB4dG3tzX378rXypOYn3cg+eHRicn3oIg462VwaHjxUrf/nK5lDUtixlxzKCwhyBzcGBoeN/4xNQbJyamvgvz85ahUayBgeFsZWio0Nc/8GD/8PDbR8YmtGwP9fUNTSezhbxlJw0lZXd/rpQHUuA/Nzg2+gD0fcv4xPTxgaGhXdlsruKlU255oD83PDx2oH9s6K0jkxM/iODtH45OTHzf2OTMd09PzXzX9PTc2ybndn/n+PT0W8fGJ75jeHjkoVIpt6+YTg+W8nlXz1OPPh8B/vmP/3VPpomv2nC8iji8/NfKC44cgQJ+SaJLHGNnkJKZscW4b3BDmt0NjHQFfDkiB4QBYI8+8PPEBCPGSEcOFEcITqREsBE3mtXa1flrNy5s3Lq1ur1Zb4W1IMbGw4QgQnP6/Auja37dQp3vZro/cVcqzR86ocTgt09UcPihOD7/MBCKv/wNdp+t1HlNKGDACKJIHksFuVXb816voS+6dp89yyLD4LbjMANBoOumTMfzSnD+I5btTpq2M2O7iTnHS80mUvmpbKHSn8lmTLItSqbyLqiYSGfHvGR6xk2kp9xEcsJy3HHDdgcty8mYpps0LTtnu17Z9rwRJ+ENW65XNizbY9zsmKYVmradtxxvzE2kppOZzFQ6VxzJFfoqpptMmw54uO4A6kcdNzHquokB1/OyjpfMw5GMepnstJNMTdleYgJOcBiUYwZXQhiEPiXPSw4nUulBN5EcMExnQBhWHxNGhRtmv7CsMdNxZ+xEYn8ilTqUzecP5wrFvbaTGLVsZ8BJJIfRb9hxvWHLcQfQp8wYPlswVibGK8R5P+Oij4hV8FziTBSEaVZsxxlzXHcSOI5bjj1iYCzOeFlwXkRaFIwVGecFznlOp4ZploHRoOslRh0vMYH+U5btDJu2k86WCoWRwbE9hWLx3mw6ezSZTN7j2M5uwzDGOON5RizNBS8alj3oON50Ipncm85kEGgVDhZKlVlsvsNewstZXiLruokhN5Ec1wSdhizbzZq2bYEXRcRizqzYTSXtRDLd7yVTaJfCnCQHLNfNC9PyhOFwMi0i2+KJbCaVzhUmUtnsXCqTnUimMzhezowl0umpdDq7F/svPrElUlEccSENJgzJpBTMwURBzxEvkZzGvEx4yeSwZdmYE1EkIXIMukDvIcfzxtwkZE2h3nHLhmPnhGXDjtyS7oP+Y7bjjaJvxbI9LRTBdsw+q89ZWlpy3vOe9zjvOf4em29tmVEUMcd1wdbJO9p+3BTsNTUKUQYw/znX9gwcfcY4xMQXKE+YrpN2XK8COUddLzlpu+6UZbkjluXkLNeDDIlh101OQMZx2/WGDdPqE4ZRYtwsMWaWiIsyEa9oguIF07QSpmmbwhAcl4pjrjiFseJxYAgrEgaH2Vhp8Br0EunpdDa/p1CuTKaLhUwqk3aT+Vwhlc0MAq9J6I316Izbtl0xTMMxLdt1Eu6gnUhMOYnkpOW4o2QYFclYgRjPEedZYiwjDFGE/HoN6TUKSo2Yjpdjpp02bKcCHEbcRGpC88DzJOQeRd8K46LEhcC6MbG+nP3A5Wgmlz1aKfftzuXzJSOVtmPTEhjXKQ4MlRKZwpiXSs96yfQu20vMPUG0cAAAEABJREFUOKBEMrk7mU7PJNKp4UK5lDcTCTuOb78kuq7rWbYzZtvuLtvxZmzXnQAYw5wb/cIwiwK6AN8xYVm7LMc56HjeEbzwHC1UynOpXC4tHNsVpt0PHhOOm5jWhLZTTBijivEKdCgzIYbAcwz9MZce9gp3yvHcQQODup7nOa43iuxu23F3uV5i3DTtkmFZOdtxKpaHte8mJjA3k4Zlj5m2VbYc2yZckUjqPxUwDFtvmnbFcT3YQ2IKOoxZwNRLe2YimXFgx8NuIqExmfaS6REssJxl2LZpWmQKEXHG4kQyCftMFBw3MewkEpOgMdhY0Ul4mWQqWyiWKsOlSt/+TK5wxHScg4wbM6CKIpaTxDDHPM8xV8BiwHK8Mcg7alhWH5lmFmSdOAGnQMSIukS9i4h/U0FogaGEp1cgxvBzF3fGvgh13UCT7nKHiGS3EwsCzg0B/41gpVvy+o/mw4gYJGeckRAceYagRBICECIl9SxHYFNrVas1v90O7Ncj4FhgAw5DCBYxsCDG2OvEiXPwwTNnn8ujkog4RfjVfQlbLDZIPKGUIVDp5r7Uj4IcrxMp0jp+rhXKUYZCbIIxYVxd8LnqL5V717sokckw3/eZPkERlqWwUkhg8QAtaMy4ZNzhwiw4ydRkrlQezZYqTipdMNPZcsX2kiOWmxo2nURR2K6hsOFGiodBxMKIWAQhYvCElzIlcaFixhUKQ1/JjXqz9Vq91T7dbPtVP4wJC52cRCrlplKz+XJlxk2mk+CnQmLAiVMMvCQJYsxSjodlmy/swkLczS0rHUO3WqNJ1Vqt3mq2L/pBfFEqqiv0YYZJsSKqN5pqY2s73typtrdq9Xat2Yr1uLredL1cKpM7lMkWDxuWmYukYrHCuFJRO4ioVm+Gq+sb1VtLS5sLi8tbS8tr22trG9W1zc1t8FzZ2tlZrTfadbidQDImY8xDgFO3Vrsdbu9s11bWVjaWFpdWFxcWV5YWl1eXF1eWV1dWb25tbC006s1qFMU+MS65EIQUdqSEUtLCiU5/pb/voXy+8EA2my0kXJyoR5KqO7XWwq2F+Zs3b15dXV5bre5U65jDkHFhpjPpTL5YHM7lC/eUK3174CgyeGVnIYwlAg6SGOm5UMJQyoCvYFYYcxG0ozgwDTuyHE/queCGRYqbpBhXEAw6EcWGYIpc001k0qlMdhjzMIR2LkNbbjpkWG7SS6Yns7n8VDKdTUkpWEjoF3EVR7EyLZMsy4XPcUz00xiHsIHqxvbO6vLq6q2N7e3lJk4kA4k1h34Ym9BVBrEExTi4UzJW4MU4UvJjxToxw8dV08Cv4RoiTFlRlPWIsqkSS1mZjGvZNmOGAY48jiQDD1KYJyWJR0RmyIQdkiXDKDQj0/QiYdiSBPTGXEiGsWDPEbEwRF+pMDXsti2GUlGrE4Rb1frO2sbW2sraxtrS2tr6ytr6xsr6+ubK6vrmxubWeqPZXg7DcD0KpG+QiX8ajyimMGw1m42Vra2dM1gL58MwrkvGEl4yNZrPlybyhWI+WSzksoXSsOklBt1E0rWc7iFM4Edh1Q/CW6GUizHxdqQY6Q/W7Shqr+/UlhdX164uLC1fXlhcugB7O7e+uXWj5YfNWBEpLkCGXosyVExqvWIypGQGRcC2CYPfrjVqEH9+FXw2t7YXG83WNtQNLMtCzJSdK5bL+/L5/KBrJTN+yGwnm01mipVxx0uPWV4qgf0A2yTXtkMObBYOOmHZ9mg2nx317ETSQNAaR0JFMVeKiMCbYvz4fhjV683G9k4Vy2p7cadaXa016p12xyesCwKPDIKdvflCYV8qnc0yMkzTtFKCi5QQhqF5tdod2qnV2sB+YX1j4+bm9s5WDQvRj+IY+CpmmKEw7UAIC8uCK4n5JGDChIkhTCJudGWPiKkIziMC00hizvAMkFTIEWAyL+b4UIW9SMbYfHSbEO1g60o/Ss6xD5ih5bqRablKryfDsklYtmLCkhAiFtwJseKiGG/fJOwY6xFn9QL7nMD4BjHDwlQ5LrbEoVy+CMz79yJAGSdu2a1OWMOauQFbO7u0snp2eX394trW1q1ao7kVxTIkQ3BhWMLg3AjN2FhaOiz0f230+ukio95F/JuJAaxQYV+VTDCpCP8AsQLdHkPdTr7UL9rcrr294cnAZ3ht4SwMcIISszDSZsi6TRgGYAy/IGT1KF3SeUKOpLbSWFIc+512G3tEGBv671leHzeGacnb0lG3D/jg7uYZe50vKpDDL33eFSA6EeClYPwwcEKDrkx053r9ieGZaVlAt4v0L+h2BWpv3xx8bud8JGugr36bWN+IIbCAhCLGlCSm9wy9NqE5x+ZoD3qp5FgylSrn8uVyLlcadZzEKBZCiZmWS0BUMgHfwqM4VjJWDP0Y2GjiUjHwZChjLApj2aw2GkvYjG40W5157PNraOgz00w6CISyheKUnUikFDcYcZMgFBat1pwjb3DH9ZLJTG7YTaWGhGF6sSK/2Wqt7VRr8zs7tVthFK+hTwc80Z5TrFSn0Wqv7lTrV7D5nd6u1s5g/Gstv7OONr4wTbyLef2u5/UzbrpKidf7EcERUKPVamKju7q6vnFybX3jVWx8r25u7byyvV19BeWvbFerF+rN5kYsZYcxBnEYRfBBnU6nXavWFuCpzq+ur55aW117eR20ubbxEspe3t7ZOY+Aaj0Kow4RjxnjxEBKMYtzM5vJZAcy6cyEl/CGsQY8Rqzpt9s3qtvbp9dWVl9eWlh6aWN9/eXqTvVsvd5Y6HT8OueGcF2viEBlFhv5tJNIphVxJhUDDvQ6jrexFCSoe8H+CMQMA7AZRALEDWLcUEQGtmnMHWzKdpJWrpjL2V6yjCkomo6bjhUzA+iqCWNYcCJ5BCklz0vl3Hw2YdoWR7AlSUnJDUtxYXHGBZfEWBDHel6WtoAfPNIrO7Xa2Wa7s9kJghBzJiVjCgIoCbGRxzOXkhhBMMWEETMhOJxNslLuL2Rz6XImmSrZyswmlJUwk+RgdzYsy2IxM2WsdF8u4UjgeCCN4jFxEUsYPZFHBnSPiAg2pyTjmrCihcR6jOCoopgpSZzDcZhEXBDKqBMG7VqjsQDncHFtc/P0+vrWybWNzVNrG1sn1ze2Tm1s7JzdrtavN+vNtSgMm4xzX/KoJeOoBTU629tb2xub6xfrjcbFZqeDQFVCHTfjJtPlRCrXVyyWh9KZzDReGkZRkeBcwByjddjMEmxyPYyiGvAIJeSO8ONHslVtNm+ubm6dXoVdrK2tvrCyvvpCrVY/j444641v2wBnsAPepZg4dGEMOiOlsO0H1VqjdWurWj25sbH93E61+hz8ezeAwmTYmN+i5yX6YAOlRCKRcT3LTqby6XS+NG16iSlm2ElgKGEPfhjFPuZJGoaZsGxnHLpMZHO5BFkWJL5zMwJfirG1hlHUbrabS9vV6kUE4SdrtcaZWq2+3Oq0G7GUEefc5kKUDdPGqaPjmILDB/MEyjziTEipIj8IEPO3lndqO6exvl6t1uuXG632WhDHviSmFIPpEYdNY45JkNLENBaMpCLYCtYK4Vl12yrS9gGC/SD4wBDSUlisZMBetO1IoXlwBsNmigkYiYiAKWS1I8NwYKNGTAz9mFCxBF/GFWMI0WB7rmFFgrEYzOII48WE/kyQ5olxiQS3TMPKmTb0dZwKM6yUDz0aHX+x2midXlvfenF9e/OFTewHWDu3Gu1OLVJKKsYNxchUnJvSD3BoNWFsuq6gJ57g6g7s3+Yp/2bq36IWYf6UvhgjYIz78wb4gmeGyi4xQnsixgnm1m2kgxNfBJxwcRiLxDKFZSliKNA/DAMoRVgsFCE85oKTEDAa5KMAMTK2yLuXl6O76QgD9ZqXgni3CZsdeCrUK81T8+4SCu664zhWBo+UTqXEumHwJViyut+dZmAD+alL9GUvRuquOimlujuAuqvqc9nHH6dmtQpxsa6IpJRM4m0PG1UsIXKgGLXDWDYkUWyadsF13DHDdqaS2cxsKpPdBUc4xg0jqYirMFI+XgHakDtiXEgsE5LQLQAuQRwBz5iiSOqNSCnOIiyeAAHDxtbW9ul6vXXWD6IqVnbCSaTG07kCjlUT6ZiRwQyTMcMAqljckvS8WbbreelsPpdMZTLCss1YqWq1Vj+ztrrxGt5INxSxkLTBoHksiYJIVWuN1pnVtfVPLi6t/uHi4uJ/WVxeeQLjnw3DqEaYF9OyCY6AhGEq4kIxxmEZRAHOgtodf7NarT43f+vmn9y8Mf/xG/Pzf3hzfv4/3bx18w8XFhb+dHFp+blqrbYQybjNBY85wAOYFAYR4pPa+ZWVpU8v3lr6i8Vbt/4IY//h0uLSx1eXV/5yZ6f6YqvZWo7DqM0ZxYJzYowR49y1XXsolUoP4qjC9fAWGgMcOLr11ZW1J65fu/6Hi7cW/3JlefkvFm7d+i9Ly0t/tri4gGBl42YQhE3OhZdKZYfzhdJIKpFOSuJCQkmpFPBXFMYKgwgmORNCCeAXW8TI9P3IwAbHpCLAx++QRF/cRK6XSiTS2VHLtkYcRE3w/tSB7VfrDZxQNQjOgQzg6HoJ2/HcUr5QLFoIakgqySxbb9aSOFexIgrxchD4AV7OG1c2Nzef29ja/Mt6s/VUs92eb3c6TT8K4wguQWqrZ1ihHE4FqbpNDPPFLcdNQJbhXDE3nUnlJjHmsGe5GehlS2WLyIpYEBiKEVRiAnpwqe1BwjagL54JigouTGFIxxYxlyyIAgazJYkqSUpFsYqiWMJySTJ8BuWGSQz2GEOHIIzrtXr94tLyyrPzCwt/fePW/J9dv3nrT2/cnP/TW4sLf7K4uPTE4q0FBKfry412dVsY0Q6lrA07YW1HfiesVnca62urV2D/l0Hb7U4QCsPCCWHCdZLJwUyugHWW323Z3rhiLBEp2ajVm1c3NjavYNwqFNDqAE9GsWIUStZotwON5wvrG5tPrK2v//Xm6urftPzgVT8MdmAbFGI9xmjMuMGYMLkkJuBBeYhMKGW71eksVRvNM1s79SdWN1Y+vra8/h/bHf+TLb+z5ochWnMyLMvElXFhDK6VdhKZPE4g87sMy52LFEt1gihstto1zGUtiqJQKZW0LGsqk0lPOqlEKhYxE57A+IwxLkhfEULBIAxgAq0LW9vbzyytrvzVxvrGE9vbO2cQcSyHUdiJoG0M6k4iOhm2LYSJFwpibhzHIoqjThAEq37gn6s3m0+tbWx+cnt7+wXIcSWKVSPW9g9hQiWJBMYVnBQBOzzqCUbwSpI4OHOk8BjwDzAO4t15NyLiAugRRabBWi00s0zi3OCMW1wYJoGUYrBTBL8YRilsAhFsJ9CChZHqxJGKYqUwtoyFUB2zo2TsyVAJBeyVlktxrnlSTIxxXMIxDS5gn8RYGMtOo9leqTWbF3w//ozfaH2qtlN7stlsvdxstZaAXyuGWGhqEjET41uxH9hqO7QLw4agUon/3IkTjHoX6SfQqXYAABAASURBVFn+psKgNxWsQczuF7JVX1hw+5lhHl4nhk2Nc4bPBUSBiDiPDB5QQBGO4bH1aXMlzVhz0iTBIcbqlyhkTBsMJ6Yr8IwdnmA3SnAek5RSR9OwBpIYhHN0BCmYvSaJPrjBW/+iDrfOaTbIEgxPCcGVNlZNUgqlL90d0is9ZpfQGM/4/cKboakmQkrEGFcKumoifX2VA5TH0aaWySh8VlVhEGiRYdMSRNgDFHxi3A708XQUbYM31p9VSnqp6VwuvzuVSk3Ztl3WWEVx3IyiqBHGURvPEcBSYKYAEGlmWmdiAIYz4ERKYQhgGFW36zsbWzvnG83W+VYn2I5iyUzLziRS6f5CpTKeyxUHDYQjnJvEuUGGabnpTK6/VMCbZTqddVzXkhjJ98NqvdG8hFOFS/VGdYcIcwMciBgRcQxIfscPVlfXN69dvX7jwvzC8hW0X+8EQStWCnsTQzsGEQVEBaGvxpAxjjFNfUzNM9ms3Tcw5A2Nj7kjY2NO3/CAnc7ljFCGEkFGEAbYvUlFYICbiOEfMj4OUdaWllZuXLty5cLJl0+dfu2Vl05eOHnqtYvnL15s7lRvRWFQI6lCrphEH6akAlDMxolWAX6gYNuWbQiDQj9QzUajtrG2fuHsK6deOX/2zJkzp8+ff/XV185euXb93MLi8sWdWnURjr9NDK7UNDKWZect205hf3OAt+DcIOykZNmOi+BhaN++g7sfeuPxw+945zvv/a63f8+xSv/AHPBPY6I1FkScw/mRCiWTEnl8dXOzeXzacbwR8PXAKwSGVTiDTeC57YdBQ5hm5LiOk0gk+4r5Ql8imbCVYSJ2ZTFjTC+Jrq0Cd4ql8jF3m5vbWwvXF+av1Nutm34Y1cJYAkcmoQdpYkwoSZhHum3nGJfhW7+ZTGfy/f39u3bt3nN01/799x48duzeR97ylnu/8+3vOPLIG9504P57Hx0fmxpLhaS4Iib1+MAC4lim7SYy2XxhaHxq8uAP/MAP3f+jP/zDDxw6cM9hzPFkIpUoCmFajHMJComLUDGBHUGPz7ryE+MEnLjjJZx8sZCo9A8mBkeGEwNDg165Mugm03l8XnJEO4w6cJL1dke2AH9bJqKmZUVNqWQHx2vNlcXVjWqthhOR9kInCNeIiQ6ClCQiwcl8obQrnc6MY7pKxJgdhXELh3k3t7bxyabZbBAnSaTlYRQrAqmgE0Tba2vby/PXFm9ePHfl2vkLF677UbAMrDsgmBoDGoKgDydudBVEX3hVwouJioI4rnd8f229Wrv52muvXbt87dLNRqu1FsVhJ4Z7VhiPc6Yvgf3L5gilPC+Zw5qtWDi5k8RtP4zbzVZnoQ2Kwkjbo+16Thm69GcyqXQikbBN0xSES8mYsFcQGAJPg3uOZ2WyGa/S35/KFvLAwTNMy0JLIhnH7TAMFn2/sxj47bZhGIxrY2DM0OtGShnD/luQf7Nabd5c2di4BmeONSG3MEBAxKCjZBJWiIAA6W2DxKPeI7rUBVToJUhEjClFjBg3DNeDksXCwOzczP5/+IPff/+7f/zdDxw8ePhI38DgbCKZ7OMC3zg5zIxzSZyBDfBEtKAw0WAiFeMK9uLmioXBuT279rzxzY8efex/+l8eeO97/9GDIyODB/FJdNBy3KRiAkcuREpBTj29hCmD7cZKKVA3cMEGS4GUEhMVrC6vNncarSY+7wWRxGh6cKUMZA2lIqODCB3rV6xtO3yz0WDUu7oIYIa76dfz81Xbcs7UV23UbYB5YCDSYjAsABBsGOtKxdJkkYwZwXnrTTfGokMXTD+hnSa01QW6++vEGCPBBRlc8xME21DSNCOJ128lpSQsIMsSxDhnxFjXrKRUaKcJPCG1HqBLMF0YLOFSofZpyNy+fZJCoglu6MlQeIeQveu+Xaro9XFQIxWDQWvCAyeluUgpYZ7Y51H01W7PdZWFtwSJngBBSRkrCQqDsNluNudbrfbNKIwanDEPgclMsVjAN+D0mGnZKeBXb3c6a+12uxqEQUspGTLGJIM4elxgQthIyLQtMiy90TBsEkRRRLRTb9U3VrevtAP/InhsBFHY0evTSyVz2KAOF/v6DtuWk+PCINO0yPMSmXKpsq9crujxM8I0VKvdiqqNeq3Zat/YqVdvBh2/iTEVY9pWGHHOiXHMmaLuvAghKJ1OOYlEsmJZVoWIOxITEkYx6fmIobeKY9xxt28mk8GLR6lvcHj4rbt373n3/r17//Hevft+fG527r1TU1P/cHBw5Dtyudw+1/MyggmCgRGG6ups2ZZCmcKuEqGqjaHr8NQ7EZNVM5RtBhhMbgArTvpSmMg4klzGsSW46QlheFp4KaVqt9qqWW8GcRjtRL7cUDLasVnc4MSDTsNv1WrVFd8PViIlOzFMUoEhY8wQhkhZlpEyDNswbZtsx6FEMlHo6++7b3J68p0zM7P/eHZ2109Ozsz9JHB9eyqV6XdclzTmEkykwj4uJSAyJE5l3HSuMOwmvGHDNF3GWavTCW7WavWLO/X6tTbGR7+OadoerqFcqTiUyxYc2AR0ZAAUr87EFDGGmxEJRsSggUIZpgdzpUzDYoYwueCCcW6gmhPWaXfusHQoJiJuGMJyXTeVyQz2DQ3dOzE1/dbpudnvmt29+50ze3a/e3R88r0DQ4M/Uiz3vblUKA1FfmRG2uAYl3ACCg7Fy+cLw+VK5f5KX9+PDgwM/K+D/YM/NTQ88t6R4ZHvyBeKuwzTSjMuFDfMSBhmiGFlDBSCMFRRLEkYBrleotDXN3Dv9MzcO3btmvvhPbv3vHvfvv3v3rV77t3jExPvHhwbe+vA4FCfYXpkJ5ORcswI5hRvikYYRR2slbgVB0HYajZr9Xrtkh8El4I4bkDplJdI7irki3vxMlBOeJ7LiPQJQTuKo8VGo7EEG2kLzrs4MgJ4UmFNSRbEkYANCOwlLI5j1mpLXU2cMeJoz7lAH8E4N5hieDtSAEURg24My4AE6k3LIlsInsIkJhOZCsWyTLFyCBdslOJY4qJOhF/BjJww7KKXStteMkXEBQVRXKs2Gueh0/kwCmucM5FMpZxcLptKuIlcOpFOG8owfT9ifhyBtSTTMimZTOaKpeKR0eHhd4yPjPzjsdGRHxoeHT1cKhX7Ue9EMt7CPvP85tbG89Xq1ibEIcEYgT/pS0rFZBwZcRgaYRgwE4WmMJkpBDNNk7jA+oSSURwxGYbasJlUkqFZ92aMkcGBKWeMkyBSDLrGxBhz05n0QF+lfGxwaOAfDQ2O/L8RGP+z/krlJyv9fd+TTKcOoE0W46MtV8QZKYF1LEHgznBaYpoWYU4L5XLf/aMjIz/U39/3v+SyuX+eL+R/ppzP/+NiqXAsmUr3o60TY/1qXhrfKA4x57IdSwWrY67tef3JRGrOde3DXto7ksxldzMmRwxhwF5x/EYKwQnjUSRhLzGPY+hXr1HH9yFJV83eDxDgoG/abVkWTr5gWfLzWcIM6PNR10+a0A7GRYoIvUgixZzDARFJLFiJSUN8QlxypRnrOjTpttUpjI30QibG0FeBbg/MiJEgXAGC8XabTHyHNGB8KCEB4+cwboVBZZeIFPqjC2memnS7OyQlDOfOA9iJSCjBtTzsC5tqFndavp6ybqob3k26UHZFjXX2a6atzU0KgkAJpRQDCpBAYSOSMo5aHb+9COc4H0bhOhZzbFpGybasIdMQOQ79EMSstprNRT/0axF2b+xyseYB7ZX2Koi1FOMEYsTxwBi4o5Jj8/c7jWhnc7MeBFE9ljKSUIYBR8MwXcdxBhzbGeBCuGhLKCPbsrE+3bLjumXTNG3wwgYiQdiSorDWqNZqYRgGGAaciBhgYoyRYRo2NoLy9PTU5NF7j+3bs2v33r5K33jSS5Ywb7aSyu90/I12u7MeRWEbIEiGWdf6wReSaRpJyzSnQAdN0zwI3e9Beg+e91iWMSYss8A52YqhJ92+GGek/xFjmJE4gs0FcTtod3zejHmnHcjugZ5kAAybbFde3RPiMqScGJmMcYMz3UJRHEYk4xgRJ0fM2GjJlt0OmBGgOvZjP/Q7fiMMoyY2pFip2+wYI8E4B06aSHAUAE8yDdP1HHco4Xm7HNs+aNnWEdd1DiN4mTFNIyWEQYS2hHkiAMFwWbZpw8lksFH3ua5XQpENG261/fZCtVq9UqvXrnY6nWVFqsMN4TqeO5TN5obwhSmNMQ0B2+YGkwqTA57UJdKXpFgjFAscc+AtExUAgDGkpNXogqoUAwxEHB0gkEJTIpM4tzkXScZ5FjLnhGkMCGHtsRz7SCKVvDeTzdyTL+QnHMcqEucW6bE1BwZ/ZVkZ23aGHcfeb1rmfYYp7jNN8x7HcSYtyy5xrjFjEmnIOQuJ81gqgqngBzxQTsIwXBNrAfjh5Mnch+eDhmkcAL99SOcsyxyybNsl04SOUrCmweksUeF0O2aG3+Y+a0eMxdXtncZObedKu925HITBdhhH3LbtvOslyq7nJUzTQvARNYNOexMYrzRqtY0oDH0OOQRjGikIJknGMCdJTF/wjQzVn72lui03MY4GWJBKAUjCo4FOXDEmFDA0PS+ZLuZyw7tmpg+86c1vvu/gPfvuy+dzu23bTGMsbANhLQjCjSAMNwTnfiqXKdmuNQDsELAaURTLRscPVmu15pV6q3k9CIKalEpali0c10u4jlfJZzJlJ5XC3MH4SV8QlTFijGs8ByzbntVYciH2gu+AZZlJAeE454SUBIckzBToqQkJU8Swd5JiUnVtA11RTIb+uYvQjECwJbTC1s9fJ4zNQUwbvMIvkUQvxggPTAnODdt2Uo7rDtqWtd80jfuEYdxvWeZhx3FmLNvqg2wOoQO64ebYkzjDGQgEIxQzEkKQYRiebVvDjuvsEQY/Br4PovxB7CcHbcsatCwLtswMKSWAUVojPwqidWB6C5guIKrdFlzYjmsPZREUDfb13T85MX7fyNDIgWK+OJpIuDnIYUklCXuAlPqYKCRZJyLDbnEfm9nZs2cZHr/tb/5NRQDf++JIc9Rmo1NNSv98CQL+MCvMEVwMFqVuBmKY7rsbYyKV/IIyet3AGBaxEAZxLmBoMUXaOShJDIbNOGzOsghek0dK4QM+/DEYh5FiEd5YtE1IhQG1wXNO7A4x5LsE+TQnxpjknMXYVND9rlsSuqq7CrrZbq+7SrtZFKrXSTfqlkFMJRlKdclXJziXz7YVCBoEExLLX3JSMTRtBZ1grd2sL/i+vwAnuU1SmqhLKCm5jKN6u9m43gJFgd9Q2CExolYLEOBmUqKdijF5cRRgkw1JzwhjGqCIBBaMMK0EV5SG00xgATucse6mo1ugLTHGiHNOgoOExlCLK8ErgiiSYbMwsOhNLG4DjSETpJbYGzAI4cJCJdsyM3j92T83M/PWuZnZfzg6Pv59A319+3LZbNEyDVvr0WzWz2/vbJ4Lg06VY3/iDL+QFicy1EEwGvg+BX6Hmq0WNZpKE49RAAAQAElEQVQNwpsc+X4gpVQ+xvCjKJIyiom9LqOUEvJFCrwVts3YFEbQUSJIhImAhdkQNqVwro6u2Ev0DVkZbItxLsFDYmiJS0mloBYj0zLIsk3oIqSywJz0tkOk+RjYiBVnAiwEWGmASHBOBkiw7iPFOLqJ45iUhIyKiDMCXyiKZwnikFuAtEB32ikIoYtMwzBMLnLYGEuZdKqAjTClYAewiU6n2Vre2dm+trW1dQ2YLEVR0JZSdgPMZDo5YntOwUslXcY5NwxD66b0wIqI9FjQRCkoqd0/XIyScaxgMCAs+NfzDA0QrSnBYSmQW8vX7nRUrV5vbmxv31zf3Dq/vLZ+cXNr51a7025JIhtvq0V8jhpNpFJz8IsTjm0lNBS+38bbZEfPDXFMMUyQ4Cy0NCgDPtSFHrJJkghJIBwEwamgosgweGyYQgmBjsAGwmJ/CBHc+9RqNQk2BGrANlphGAXVKAqrsYoRREaQ3Hcgt1slEj/7xBNx8lbgt2xbBxlxrb7d3Fhdu15tNq9ApfVOx29xLmLbtgjYQ7a4g3W2srOzvYDgZL3V6dSiKAoZIMT8Ki0NhMeTVIIbyhIWGSa64bZt/MSE6hgEZCA3SpCPFS6sc4oxBnQTyrZsL5NOj5ZKxQcG+so/Ojw88pMTY2P/Q3+l9HAqkSxCb8DeulXd2b7SajZuGLbdLBUL/a5jj0O3BGSCObRXG83WzU7YuY7nRR8BCgjfj0ky4h4zjdFkNjeST6dcy7V14KIYF3h5jLt/wxRhDYUgrC1qtTvAs0nt7n/Fw8iyrXwymbpXn0IUCrkBxpilNSJso4RNiXGMgEnljBHjnBFhj4giiqMQ+wUOwbQdAVfLELFjupFlCb0ulRCcdGviwEnp9hEpkkqBOQMXzVdw3QYPCpbbNVqkRCSEIJxeIOWEuUCJws5z2yfggWBI2JAU03n9o4nAWOm1COry14Xgqcs52GpZuP5h1JRRcK3Vbp/c2d56sdGon5ekGq5tZ7PZzN6Bwb6HR4dH3jIyPPTG/v7ywWwmM2wZhsOkjPEvxAwHMN7IbBmq3olMarfN3LVr0FJL8+1N33QQBPDUTDlmlOsJhaFoC9JZRvofGuBmIEIbzDOMA3c3o1PtzCyy9YLVbe4ibQyMcWKs25sUeHerbz/CWPXT7QfYrH6gKDaZGVm3CykghT0MmxFTujX4MMY+y6/bgRgSRozdJv2giPFYCEYWUXBHLs6xNCRDffdmDFml5e9yJqZXkS4jXYYflDDGiKEf44K0fFJxLDNd95XpXageBunb73QU51xCHMmx4KGIXmU+SQQhrfp6u1mbD/z2Msk4oDiGun4zCjqrod++Evmd61zpzw2x5HCFTEoplJIK7fCoKI6QlUrGEkpIiRUsFarTeJ+oVPJl17X6bNtMGljpaERBGDQ7nTa2cP9WFEcthQBHl2OjaQeBv9hpdxaRtuMoYoYQ3LYsN+W5pf6+StF2HBNFMccgDIoxzAfIQbuKaRqTqNsnOJ9BVQ7OMOx0WoutdvNcrbbzaq1avQiHX2WMJGIFiBgrv9OO2+3WDtpdbDZbr+Br0iv1ev0VHLO/0mw2T7fb7WtgsiZl1CauujsRhiZ01vNICt41imMZ4Q3cM72o0C7EUSeSggcKfoMY45IYKWLooRR184oiINZBSQezHDPO4HAMMi3TMCwzkc8Wkzgot4MoMGIzZsIWZiKRSFu2hdMPbuj2AFrLECsVtZWWDcoiJYVNMY7DFvC72Wm3T3d8/yXg/XwUhs9HUXg+hEOJwoCkjAk4KAEgbNOwEWOUPcvpc20n7di2bQBEAG2mUslsX7lU7CsVc4mEkwTmBvQ3IGvKdOy87TqFZDadT5eLyZjIhqaCcCkpCYNIpWLE9FEg4jhmGgsIyKVEcKw0dGQwJQGrZEo/K9KdkY2CwAf8rZVqrf7a1vbOs1vbW8/WmvVTrU57OYzijgGkbMvOmlxUbMMsmIJbHOPGUURh4IdBEOyEUXgTa/ZVGcfPRlH0DPR/MfD9S9B/FSIAewkZ4lhJyANhtQyYCtLTJWGTaN8M/M6Ndqt5utNuvdxsNV/sUrv5UrvTerndaV/y240aEZxjHBuSB6ZwEIMTqRMIUmp8K45EpDqtlr+8trSJzxaLcEI3fb+zgjE6AhOAlFQsW+1W61Z1a+tmvVbb0ZExqUhqfZiSMB1JAsDfJqUMg8G+hBIiVpgmRYQ2AJ4p1ZWdkVTIKikjVKgYOsV6ng3BTMPgGcztMHjvZ8TuYYzmQDm03Q5D/0Kr0Xq5Xqudrjeaa8lkkudyuQHPcYYFZy6RIqSEUym3v69/qNzXNwRDcBkXpAmVMB97IJ3ODiSSGdvkptLljHGSUsHoo7bvBwudTudcp+Nr/IBn62TH96+FkWwScfhmZ9BLJEYsN5FTnHnCEDb6mwwj4I6hF9YNdShSMDci2KLSRDIGTgpdFLDhsRDUtTcOmTUuBBx1GwhCgoi65bqOQSupQsxz1W+3b8FwTsJuPhNFobaZlwJ8lgvDYBX9tb0wpCAMqc1ZxtAMeWymCvxlHLVC378VdPwzURg+D0w/LWWs6eUwCm+hrIZ2MBYIAPEEpwB6b21vbM1vbm6ebzTrV2Uc1jhXwjJFFpOFk1uWZIygP8bBtDIlJZ6hrIxlHEjYCgnL53ZMhplSxsDEBNPcv90J9v3NgyAwAia5BLCCCUw5J2SlhC0o5Bhxjmd6/cLs6CdNugSPhEbE9MUZj6XBYgvzSTZJJVkcxDyOwUIvIsZJXxJWHqFQLxouBBmGSRz1xISuJgrgo+EY9H8lcLuASErsobI7DDEtD2PdKoVfBX53iIgRRx2DPeH1F3sxZIjjbuOISC8ipggN6PalKxjB5iVcjiRijKM/J2QJRVhCRKTLIKeWkcN64zgmKXn3/2+IvspVazaZbqJSKXQByAzOmVSMRR3BMUQko7jTajS219dvtBvVazIKdmTk1zvN+kq7Wb/Bguiiaxk3Lc6bJgMLGcdcRXAwsRRSYZJiDQwoUgzRCvxdjPFiQBKns2m3VMpNpJLehOtYCcsQCotdNqrV9dXl5WfXV1Y+47eam0HQwelFm/DWtrW+svzi6urKixBpS+LNyBScMH4q4TmzfX1904V8yjUYRZyREgxIqhjxUUDtVoOa9Sq14C/q1Z14Z3OzubK8eOvm9eufvnbtyidWVpaeDzvtyxTHNYZFzgkzFofS99t+o1a9ubay/MdXr176v69fv/ZbV69e+a2rly/939euXPmDpVvzT9ZqOwhsgprBmWQMswLlmB4bP7gVdjwpokhB78+7YbdK12P6pEQfqWINGM46ZBDHUTWSUS0mFSmmGDcNTa4hRKVYLAwI086CrwMDECkv6eKNqt/x7H4EBo6A8jFOrMKg44d+Z1NGwSZX0mcS0IOw2a4vLy99+tKlix+9ceP6v7t1c/7/ujV/8/1ra2v/udGoL/o4KZJoBwi7tmYblptNpwddxx60TMN1TJOQJ8xbYXCgcu/09MR3Tk9NfEdfuXwI9TnOGAlDkGlqaZxCKp/vT6VTlTAIc1JJU0FXJSVJiUFk3Ir9oBlF7dCE4RiKQsEoNBlJE+AImD3XHaRUWJ2aiBH5YRhudIL2xXqj/mnM3Z+vb2z8SavV+FSr0zrnB+1VJWMf7bghmCkYM0lhQUjtMAhZ2Ww26je2NjY+vba6+qHlldVf2tre/IWtzY3fWF1Z+VOcKp6WcYhAFXOJ1gx2i4UpOYyCCMJghqLQJ7/dXEe/JxcXFn5/cXHxt5YXl35tYf7Wb9yan//txYWlP1hZWXhqc2trVffAYmCGaUIkunMpx7G7NhHHsVK+H7Vq9a3qzuaFoN26oGRUB5GEjcdR2Oy0O1drm5tXW9vbTSEkc7nJWCSZDELGZEwmZ+RgD9B4yTAEimHX5vTYJvYETQIAcr1zKElYG5IxJVUcxkrGEqarADnFCE79dkuvF1WvV+N6rdbe2tpcXlpaeOHWrVt/tbyy8JfA66VatdbKIDjNZFJDyYTXb3DhmsJwkslUJZ/PHxoYGPihcrnv+1KZ7LibSFrCMLkwLDuRSJUyuWwpmUlbCoMyCEEMsICiWG1Wa9XnVpZX/+Paxtpvwin/2urq+ocxH3/j+/5qFMUkTJMsyxEYyzOFnQbPDBciqYgMpVQYxXG14/tVv+OHKNfBmsK8kcAQBL2VlBKEhYAIQHZjYyWxVmQckkLQyfXsYBnrVOOhKQ47rR0Eh0uLi88sLy9/eG1l9ZexVn4J+d9cmr/1J9ubG6fCIKgy8MdcYE+PBJfYQhljnGktY44xGHDdXF9f/cz8/Px/WNvYfH+91fj5ZrvxL6r1xm/VavVn2q3mQhzhRQd8OBTiMiasoXizvtXc3Fxf7LTat+Iw3I7DoBmBwG91e3P91ArmZnV56XRtZ/tGFIUNQCpJm24c4ytiaJBpmynHNVxKi81GQyOhtfy2Jj2/31QAuOSYbsm0sSHT5f1ZpFX3Ue8dtwmPjG7/I9QpqZiU8jaZWJdCcNNWVjqVSRUKxT7Xccpopjd79NQ3dkUYCSxZdydi4AUipfkoFoMXvX5FUcTiWDBYPGcCjdD0dhV4oDfDgyb0RU6BFQg5fQtsHJzHCu9WDCezppfA+k0nirZl5jnnFkdH3GiqQDrH0J8RMU4M//SNh+5NjBFxIkkgKdEhJCMyVOIr/C/JoimlEwm0Jep08OKhsLGhr4KjxAKJsThjgBZjI65Xtzdutuq182G7eQ4L41yrWT/Xrm9fblW3lx1DVuFcQr35cYpxfgOAwAPhoBJEioG0aBwrGLcUKmZCKLsI+PO5zHTCtScswZOcsE23Wuu1nZ2b60vLl7c3N+dD329hg6YIDiEI2i04hPnN9ZWrrUZjCYt0x+AsdC0zCT2myvncdCGTyWAMg6mIkcKsgBQWvd9qLjbq9QvNRuPVZqP+Qq2+88L25tbz8zduPn/xzPmTt27euBa2WhuMyTZXEgs8JjAgPQddwmYhwpA4NjITKNtQLJ0wrf5SIT+IE4RMwkmiyGIKhop6qAx4wYMp7FBMkW3LulNXT9AT9LkrJlgURsNwhDwpRQyC42g3isO1IAzWfL/TxNtVbBiCPM9NF0v5Xbv2zB07dt+RY9/95jce/a43fcfRXbtnDg4NDc5ms+kB0+Au5s8HbmuddnO502xuyzBoqTiKFRyrgvzAsrm5uXb95RdePPXkn/3F83/wH37/mf/0u7/7zMbK6pkw8KtoCzEkCFOnYmZa3M2kUjjKtwZsgzsIAInAC+QCG/33SFOWISYwF/2YZ0ebomEaZDu2m0wlB/v7+2aGBvv3JFLeuG2bCUNwBaUjzIuv4rjp+61WBCXNOJaCVIQdPsYiAzRaBklCMfxTIKnAW9sUgQchGDLSac8t9lVSxaFyKpFKuExwTIMiDAAZY6liGSoFjx1HsEtFAgIyGQOR1s72xsb81fMXXv3d3/7QMx/63f/76VOv7tHPbgAAEABJREFUvPrS4uLCZdj5mpaNYQ9gmBc9JmxXwakrA/0FDFrbBqlYqTDAAvZDJqNQUBhrL+liEjIp187m0sliOZvrq8DSvYT5uXknduLECV62Bo1cOmOPDQ5mD99zz+joYP9oNplMO5ZpCgb4Yfih36l12q3VVrN5Y3tra7HdaLS7jOKYY0zOICOXigwwR8jSlZHLSBGF0BWrGJ8mgbZipIjfIabzkgSLYZtScdIEzDBe0GnvwFHOt1utU+1m4/lWq/E8HN8LK0tLL16/fPnVq+fOXVheuLFuWsy29N+jmWbBMowUcDWwdgxDsIRh8D7O2F7GOE5fWBqqAEJGKLNs2855nldyEk5eKZUCmcSIOOfEGKSMFUVRRGGIF4sgJsK6I1xoh1/qthGcu17CG8zlMiNYE3k4cZcxfJuWMpIyrodhWA9iH980QuJExKQEn0inWleJeYxNLnUArBcryhRxjaOSjJNisDeG5y4xGTPYaISXscb2xtrShbOvnflPv/eRFz72+7/z3MmXX3xlcf765VatuqrisIO5YBgI1i2FVGArJRSSYBlzkhGLo6Bdq24vXrhw4fyTzzz74r/7v/6vZ3/x137u2VuLyycbTb2f+Q1ScYS5h9wwd/BgYVN43DWzruO6JjKcWUpKGXbaVczPre2NzdNrK0untzc35pvNOl4eo4BJRYKgC4coYWRI4iK2LEa967MIaLv47MM3IyO5BO6KxbHqAq0NmnNkFRaWlKQwKaTzsYSNKOKMdYkUHmMFo49ZiEVLuGIlDWYayXwh1z8wNLg3nUruEnqxgA84EmP4BelFEcdYKCAYHCmUofvtu4MTvVaLyHX1M8SBMTAFkdAXJbAhUpof+nDGiSkJQUAEeTUxCIsSQisixm3b05t5OZ3JzGLRTWKLSgqOfmirmwrG9IZD+tIjYEDShGKwINLjxZEkyAwhsLxibE4EGXWHL0P6PzO+pesKBQk9JfjJKAoIa4QEkxIaxSSjGIFBo9mp3dze3nx1eXH+kwvzNz6xurzw9Mba8vnl9eW6lAFCrZBzGXGhJOMsJqx/MsFbQAUBlyE4k0KhUsWkZGQZSuYSXmI4n0nPJl1XO7eEjIJ6o7Z9YX1l+UKtulXD2OgREcVRVyYZIYCCI+s0mjv1+s51LNIbhuBNx7IS6URiPJdNT6eSiQqLw4QMAkMhoIDBkIrCrUa99iL4/uHqyuJvLy3f+ncry8sfWl5d/vjG1sar1Xp1qdXYaTKGzQGTxkgqTkqZnHF8OrJzmdRopVx6+8Tk+D+ZnBj/iZnJyZ+YnZ3+J7PT0++dmhh778jwwDsK+dyM4JRiMjYZdGRKEngQY0wJw5CGiJS746pSqaQAS/eOogguLWQx2kNR4ugEBxhik68B9luNRmO+urNVbTUbvmkIiSChUCqWHhweHvr+wf6BfzQwMPDe4ZGhnxwZGvofhgcHjiFWGhKcuWHgV5vN2llsWmf9TmObaeYyUqr7Nh4A1kDhR5pMhpZrdGwjbCsr9j1XBNBZchhYl+i2g3AMw/E8p99z7T7UOwrz0Wk2VKNWVa1GTbUbddXE6VQHp1QR7Acqk2nqAMVKptOpiXKlcqi/r++RbDp9OJFwc55jxSThQYKgCT3rURC1VEtFDIscphIBv1hFkerOnyQlGAiIMY1cLIkT2Z5tl7Kp9L5CNv99AwOV9/aXyo+lspl3pdKJg7ZjVRiTdhzDWMJODXZSY1De4FIhcoVtQ/04ZFHYISlDlXCxUMEfa4BFfpvFgc+UDAk/ZAALUxBhXsjCj4U1aRmCHOjn2lYBAfa9QwMD/2Cgv/RjA/39PzE6NvTY2OjwT46ODj82MjTyQwN9Aw/kCoUxN5VIYIjujeCEbW4+b2Y8cjOZbKYyPDA5PDr6psHBvnfgROot+Wz6HkvwHHBuA+PF6vb21U6jPt+q19f9sOnHUkK9kHGkQkkmSCGI0xTjGCEigXkzuiPd/oGOjMHGOEmC+F2dOFNMgDAOmUIxjQvJsNmqV29sra89s7Gx/ntr66u/trqy8n+vrC3/Jxxpvljd2FiADB0vkfDSCWcA/XFywhzBMQ74Q14Vh34c+X4MG1R+p606nXbo++0wikIFmzIsBDPArWQJYxRmOUhKupwYCVRapijgTeO+Urn4A7Dln8wX8/9zqVx+N/bnN9mWVTEFNNV7sYwzSc/bl8/nDqCuhE9MeDFA/BnLiKRqMhk1YTuYTslUFDDoRZAN8wkZSEnBpRIc69sSyoJxmYIDA04G8mjMuYo5kzFKJeBSpJ8Fl4AqdhDYWMpRpmy3Tb3HEAM74MgVsFWYC8YE1ogwWYylHzImI8B0uw0Ygp/EMBJ9O5YvpeVGwgrDtkWxb5EMLdgoN8BPcMyPkEJGkV0uJUoDfZW9+Wxmv2sbwwZjdqfd3qzvbF9pthpn2m3/iopVnUM3JTGujDkXjHMDsAoheBBy2YhlmyguJPVhE33bX/ybiYAZYqIZjE0qppQiTZh9Yvin85oYBmR45owR1ykRDIsRU4Qn6l5SKT1lzvTEVPHQPffsHhoaOpjL52YTyUQ/59wFc7RlxBnHzPJuSuiv+aOCiBNh9ZPeIJAj8jwy4phxARsUWCDalpVi1O0kkUiMD8IzRylDCgOC/LFWBFtgSMSY0Vfqy4yMjU3mctndWPtTOPrtNwR3OEMnKW/zISI8EUmtP8qgmK4mXEpJkjFIoZIwCMGpg3QMtYr6L3fv2bNHRRGiGiLpuq4yVADhMSCYQU4NeAzVYozrR7XazvzFqwsXz58/c+niuVPz165eWLh1fWl1eTUI26HAps5ZHEJfbJCQxyBJTEpGTN0WM44huFQc5QaQS7nOYCLpjruOPWibZkbB6YHHZrteu7CzvnYpgIcVKoJMEpBL4lBLKAJD7D7whvXtrSs4IbiGPk2mpGVbZs5z3f5MOjFkmrzCVGxzDZaMieKoFbRa80sLN8+eefXki0/89V8+++zTzz535tSZVxeuX7reaWxvMN9vYVMIOalQMIo4+sIfMds0RMKxs/Avs5l08lAmmTyUTiUOpROJQ6kkKJW8J5VKziY8t4idB6dwEl1jqB1rmZWAcIiOpRAiDgqBvD0Xy2RbUhoACZtNbJCS2HqBDaEzBQbJBlPxRr1ena9Xq+dajcblKPA3GUmh8YIse9KpxOF0MnVvKpU4lkp4e5PA0zKw2QWdrVazebleq71S29k6EzQbOGWS4KuAo8IYEvMaS4tDR85jIl/KOJaCYUd93ZAwtsSmjLZKWAbzkgknm02lSp5t5qGOGQWdOmS6Bud5qt1ovIjxnm+3Gs/hje6ldqt5JvTb86TipuDMdmyzP+klptLJpP5PI8cgo8cZdSJ8t++0W0th29+Kw3bTjluRxSCHlKEhlZ4HKYiUUFIxUkro+WDafqAHJwPznXAdq992zAOObT9g29YDjm0dsExTrx3uB/6G32nd8CFLHIarJOM2xpUmJsTkhMUqJcWRIoLNcs692BMsbguhIgavgvUZE1MgknoeEWzHRPB/JNEeqeCKbFN46WRiNJ9J7YN+h1MJ7yiEOppIuEeSCe9wKpnYl/S88YSbKLiuh6VEcRLrjM6eNRJRzoOaKdgMiryS53m7Xds54Fn2jCl4CbLFYae92mzWzyHQPF+vba+2Op0W+UqaxDiw4VCFIUVQIhGgxNjvQJBXl5lEhLiYOTzk0IcxJTURw3rQekEPnBQolEUcGBPD+lNRGEVBu95sVBdv3Zw/88m//tTLTzz1yZMvvPjixauXLixvbCw1WnFb5VNuCjqPwh5GtH0IRoEM/e2g07oJmU9Fgf+c3+k8F/j+Z/wOyO+8FnQ6S3EYtAzBOIK7rGcbowajYSUl9t2IoIsOEtyE4wwBx93A7nAaeCJ/0LXtCZNTAvi3A7+9FATtbUxWwTH4sGOIFOaUyyiII7/divzOut9u4rNmJxAwceiNgENhR1eEPAgYAQMZ4oUKRMCFa8wYaRnQDsvj9X5oz8CYcbQRJE1TkIW1YsMf2bYQNknfNllsMBULUtgmVcS5jPAsTakik/CSRF1eEXjEGBu2JWOYTmTxTse2ue9YZDiy03Jk4DssDk0uYx3EYF6lEMQSrmUNZV17JpVy9wCzSZOpFObOxwvC4tbmxo2VlcXVTqtWUzKMlIzQLyYtC3DlBFVVFHHCxaWMTaXipVxO4fHb/u6C8k1DAYEAeHHGsG8oSUoqTDZKXr8ZUs4ZImCBtxwThi6wWBnaYDNjKEcdEmZw03TdZKZ/qH9mcnLyOyuV4nemM6lxz3UTtmUKwTkJYiRgpqYwyDQMwt5FKCLGwE+TJGaZJnUrfJ8zBtvDkzYGBrGoeyHDiBgMXztevSkYnJHBte1EFOM7b6Qiyblgrmc7hXJhCN/vH8pk0w9DlgnLMjOcMxOK4tb6YlBS6CxJSvSPI1IKzyjTqQQeUsYkY0loQLwrEhE5oK9w/+zP/qwqFAqwaJLYIBWFaAxnpbAKpYy0weMcRiGqQznuWmfb32lV17EgljYb2xvN7U4jDKssaNdNFeCEM0KAE4WKaflkxOMoEDIKhQwD7AGxZBCQK8Usg6fTSW8m6VrTjoXjYaHQFLw6rZUo8C826ztXo6jdgKPuYmYKRpoEUqwx1W7Wa2try5cbOzuXW/VaPWi3yBKcEp6D+M6dSLj2uG1y1+AKTi5WTIaKoiBicewbUdxWYdjoUGfHi+pb0nG2o0ajJmy75ZlmB7tLG92wuSk4aQVbkAR5KZ10KZdOUQpp0nXos5Rw9LgMm6gwGBeEgBUBCbFYaoKDZdi1eBgFQWxZVqyDwoTjQA1LusKJXNOMLCFiE9YqpJQ8lj6PVcsxWGNnc/Pm+trK39Q2N/6qurlxtVndqUO2MOHYIpNMJCBPIp9JCy2LdjJhs1lFu1Nry0uf3tpYeba+uXU2DsMd2xQSTkHZAAT66R0VMlEM85Ydn3hcV0KEpiGDgEVBO5ahH5GMFNpaCcfKY4xyMZfKpTzHk2GH+836Sn17/ZNLiwu/hzfs39jYWP3V1ZXVX11aWvx38zev/cHa2soznXZzPY5CQ3CedS2znHCdomOZ2FwlD/2g2qzVLlc31y80G9srEi4xZJ2YxVwKFQem4B3PMCLPNmKTM2lIBC4US4gvLUHKMpgODsi2TAO8IaKRsWFHpiFcmAGP42C7ur1xcnl54TO1evVULKObTMV1ruIYa1BpgpeImQwV82PBo8iSvGkTY6YlGDOZJE6K0B7rKSaKsTCkhAl1KGjh5dxvK4KN2wYX2aTnwFl7uXTCgU1bnmsJ17ZY0nMpiXlyHdt1HctOu8nItC0fTks2HMd0lMzIVphjceyAj+PZVsaxjAx0NFkc+p1Wfa1Zq12qV7efX19ePrmxsrIjOh1GjHGDmdwxTWYwwQysS459hmNfYCChZFc24M4stLVsB1+PFXYfdVuXKCAZdBjGACQ+pzDgMvTRPWBcxcwUZLqmZTkWzMF1wpcAABAASURBVFnAVCJNkSEM2IhhCs8kM5X0srlMajrp2pO2KZIGxc12o3p9Z2MFp6or/8/y0tK/3Vxf/dWttdX/a3N15dfqOzv/obmz+QrsZtUk2bEFJZKWOeoafJSFnQRFMELIbgtGKdemXCpBeU1pnXqUtA1icUB+q76NRfFiHaee0m93uIw8kythyCiOO82O36xtdVq1G1uba7c6rZ2OUIobXONF3OTEBBH0jngUhCLsdMx2q2XGQYchMOvOtcaRxRHaxIxRBMsLURQRyZDD7AyDlCVkiJgv9HgUeSIOYG8KYiuD4oBTHDIVh6aKA5tFoR3FgcVkDD7gEcOGwpBRjK0lDM0obLlmZHoGN7242fQoDBCgRFipIRMyYOgnBKmC55oHXJvf61p8NwaqUBzCvDtr2LKuLS0vLmyurESyHdoI8k2KfcR5knHYrsJYCAo54ZKWKaOMiALsNQOXLsEQUPhtfneB+WZhEAJs8OIxDE7CwSmlMAVEjKhL3R8NO8rZZ0mSzmtBYJhcMGYNDw8VDx88sGdkePhoLpO5J5VITLn4Joo3L9MQnHPNUElsSCDwIVywVGxWqAB/BgJTxqVk2veb2hmFMGIKOZqDFIZTugv6UJcYNg9YLbpJPKsuMUIbKY1cJpWdHB+frpSLB9Pp1MGE6846jlUwDOGgjQCRlglMoaK6iwh5wsVID6YJD8T0jybsqTr5asRYt4dEO5loNFQk/YaM4+ug16SMX8EZ6VmloiWTsRqzLL+1ve1HtVp1cWFhu1OtVrcb6+2wWlV+vd4Og/aNKPDPxFFwMvL986HvL4dxsB4G/kLgdy5jsZwMAv9kHASXVSSXiGRVxnJdSXlGRuHzePt6vtVsnISPvdasbS1H7c5WFPrLMgpOS9THUfR8HIWnoyhY8lut9Z3VjZu1nY0L7UbjlU679Xwch88rGZ/BnK+RitdkHJ0GfSaOwmeRvizj8JqQ4aoRyRreXlrNZrOVnJxsf/CDH2xvE7VtolYc8W2l4huEvnEcv4B+z6g4egZ8nxWMPQsbedZg7DPYPZ7D3DxHSj6P9Hmkp2QcXoe818Og/Vrg+y9oioPgtTgMF1kQ1EzO/e3tbYnjfRU1+iQ3HN80WBX9F0jKC3EYvYy2z8sofJHi+Kyh+Or20tLKwo0bJ2vbm083qtVnOs3W0yqOn2FKPSc4exFG+yJkek4wehbYPBu028/Ut7aeXltZen5tcfHc1tbazSDy18BvQcnoFGR8jmT0GRVHpygMl4QKG4IF2DmJAj9Q4F+NAh9BTfCZOPA/E4XBSaWim/z/z96fwMt1XHWj6KqqPe8eT595njVZsqxZHmI7AyEJBPh49o8xIcAlH3DhXbh8l++9+97Lyb3w8UEAAyEJScg8QUSI4wyO7cQ+smRJ1mhJ1jydeeo+p+fuPVXVW9WyTBIMBGIgjntn/3vXrl21aq1/rapau/aRQ+WsRsl5CvIE9u2ztXL5yNrKyuHLZ0898+zhpw9+46uPHPjmY1/ef+Lw/qcvXDh7YDW7dLBWqxwKQl9x+Bw6/xn0tDPAxXOhHxyr12tHq5Xi8bW13MVCIbfqR1VfloUIa5WqCKNrMgpPgeTPyoifBB5c4TyYEZJPSx5dRv2PEykPoryDOC4O4fUoIfIYjs3jIPgxyXnjzb2wtnZ4cXb2uaWF6Vnhox/x6AaPggsiCo+LKDouwuBCEIToS3WfUEoNIVjo+8iFzEouruLzkzwKj+K14bM8CFZwUVv0Pexfr34E85FH/iy2fZxRcgL5OU5AoG7iKPrDUfTrY1LKMzKKZtDXVwWLKmBWg5Z4XLbanmbgFMJlhCuHH0WhlxdRcEOi34koOuH7/rFqqXy8XFjDwGTl8uLU1cVKMedznG8o51JgIuKRh/WyUeCdj4LgGPbLsaCOab++QkRY576PEwahTNMIyiuHoX+RB/5R3/eOhn79DGI+Qpt46E8FXv1i4NdO+V79ORFGlzn3lwN8XzACAD0kgQ6yJoioURCoA5WcR0qJEioyJ6PoDI+Co7Vy8WhuZenY1Yunjz/1+BeOH3z0K8cOfeOxY4e/+fjxhetXj5fWVo/Wq6WjEfqERDsl5wtERAsi8s9Gfv1Y5HvHJA+OovSjGgGEPMoIQcBRLHssxDJerXK0WFx7tlLMHkd9z8rQP4v1T/CwfsyvV455leLZ6lpudi07Vwwr5SjgXhRFIe7QhVN4Pc15eDwM/DOR70351WrdRyf1696lMEBOEDwMzkSBPxf5/goPghm8vxT63nNhUD8V+vVLoecvhvV6KEikow8anHsiDL1CGNRmkMOzfr1+MsTx73u1afRv36tWawHWiwL/WOjVjwV+7WxQry34Qb0aRR5QAwwqpYG6B/gc262fCwLvOJY/FYX+dRkFqxJEyDEDfXte8OhCGNSf86uVM8W17NTS0ly+XF4jlWqRVsvFYq1SmfV973wYBOfxOuvXg3zd9wOoA6AMEXmeONfWJnG+f9Wf9OVkQAsxMo0kxQmO4aDHuUgCXhtNUEqB4tIsOAcehjjvBtgZIcgoAiIERsYSAfgFX8b7urpGxsbVzknHG2LxWJft2NTQ8U0EY1WtIQdANuQEEPo+ysMRipEHwVkQpABsgxAhCGWMRJyr3IYOHINkCpIKIRmAIIRIwMEFDKMLzACCdWWEc5+IQGcUTF1jugZ2Wybd397e/tqWVOL1GKyMJuJu0kSFNAqA8hrQUIbSjYGEBghBYyjKpkCVzghGKTCmQLAO3DwivHiIf/6UasHEImKBczG/MLWSL+QmS9Xy31RL1U/U6pUv1Cv1E36xOA84mHtdN4ClJS+FA8+q1+ssinyf1vnC7OzK4tzs/pWFub9dWZj/5PL87N9ns0vHcZF4fmVl4ZmFubmvLCzMfmJ5duETSwvzX82tLHxzeTn7xNLSwsNzs1MfmZuZ/QDuKX9sbn726wszM7O1SqXs1SuLywsLJ2enbnxubmb6vdjGX8zNTn92FfPCcnkOB/9KdiV7bnlx8W/w7f3P5+fm/3xxduHDi3MLX1penP/S0vz8R7LLS3+2ll3+40Ix+9e1UuGpoFa7Iomfa89mPdzJiF6wXao0Bik1Lv25Sq12uFysfGF1dfX9udWV9+SWV96zglhcXPhjxJ/Mzc/96fzM7EPTU1N/PjMz9efT09PvxfTH52ZnH1tcmH18bnr2EzNz0++bm7nx3tnZ2c+uZbPH62G4COVybd++fQK5lksxfOuJ3GqukF1YXVw5ibp/bXZ+5q/nFub/ciWb/chasfi1SrF4A2x7DUxzrhYEJ0vl8r61tdwHctmlh5aXF17Qa/GPl5eW/mRpaf5PVuYX/yS7uPLh/Nrao/Vq9XRUry+ucr7mVyozi9ms+iPHTy4szD00Pzf7F0uLc59bWVk5VSyXV0StVkvZPCS2CBeX5qazi4tfWFle/ouFxcU/m5+f/+DK4vzfZxcX/x7rfnBhbu7PlpcW/xwDoM8uLa2cLFari7hrUyCuW8HPnZUoDHOyUrlWKhYPoN0fX1laeiiXy/7pwsLCny0tL/35ysLiX8zPzv7l/MzMJ+fnZp5azi5fKq4US3qgSV3T5NL8TBZ95+mVxeXPLM0vvj+7uPTX2aWlrxeKa89UivmDa2u5r63mVv5qNZ/7wwJiLbeKV4X8H+bXcn+0urKMfCz+6eLs7MfQhm8WC4VLxdxyeTU3l19dWT2RW159GHX54MLC7AcXFxe/lF1YPpHLr6zZQggMKERxdbWQX1k9n11ZenxlefGvc4sLf5ldXvoE+tDXVrIL51Zyi6dyy8ufzeHuwNLigtoxemhhbv6huenpP5ufm/7zuZnpv1iYnX7v/Oz0X2L6fdNT1z41NzvzDbT7+Wq5sOIyy1/LlInBgQUhpYEXhpVSuYA8n5+emfn7+ZmZD87OTn1gbvrGRxBfmJuaOpxbnM1yzqWFcw5ubADhPKqWy9ViobK2MDtzbm56at/c3Mz7Z1S9mal980sL5+r1UiGSlSgII4xn6mRmZnphbm724dm5ufctzs4q/T6TW148Ul5bO72aW55cXlr4+7mp6Y9M3bj+0dnp6S9hmeMrCytFwAGuGUZe02rLFvhL3JNrfq0WLM6r8T7/5OLc/Kfm5+Y+OD099XG8fm1xbuZMbmW5YlKmmYwbTMevUfiZY2VhOr84P394cW7h8/OzMx9eXJz/cG5l8QvYKV9YXV76aG5p8X0LszPvm52+/r7ZqRvvm7lx7X0zL1zV/fzMtffheH5fdnlejf9n15aXjq0uLf79kvp7stmZv8IyH1yYmfn4wuz041mcIPDbOOeCk8rKanVpee7K/MLsU7Poc0tzs3+FvvvJ5cW5JwurS8uLC9Pzy4vzX1yYn30f6v/e2ampTy8tLh4urC2fXl1aenphdvaRmalrH5u6fu2jszdufGFueurZtVx2VcdBjN8CSSG/Vl2enb1648bV/VPXrn565sbVD6F9n5iZuf6Nmakr2WuXLy5OTd34EnL6/pnpabRp6rOLCwtHqsXV2dCrewahlOF6sjQ3l1tcmJmcX5j99Pzc/Pvn5uc+sjg/+/hKdvEI+uORlaWlJ2ZnZj4xOzf9wbmZqU9ev37tienr12f8SjnEdc4sZhejmRvXr169dGn/lUuX9l27fPkL09enn1lYnru2uLRQq2OEwkNbBJmyQNWbJzKASyz+vmynDQzXbAqEIIAouVIFKZiQGBIIwT08yniUCsXVYr6wUi6WlqvF4lK9UpnHBS/PcaAwjaWJlC1cRFYUBSXP9xZrtep8tVKZwzKzt4ATwFylVJqvVyurPAwDFZxIwfESgZCSRITQSNMwjtaJhleAiEpCGCEYROFzLCuiyPcDr17y6vUlr1qdrdcqM16tNoN504Ffz3HcVmWMJQiIJAhuCB6VeRQuhr43g9HvDSx3w/dq6u1Glcf6tXm/XluNAj+QPEJdOIBEABKAUJwQdcXILeIcAzUMiMBHgpYR/+ypBIjk3Bw/9vgzpUe+eeDa3z7yodMf/pu/OfnwQ3957vC+ffMzp04VTy8s+J1LS9G79u0LJxAwOBjUMWAhUd2/NH0uf+jYwctPPv7lU194ZN+JJx975Oz05edn5m7MLVw4c/rGoQOHz+//0lePP/nIIyeOfXPywvOHj105j9+1Dx06dPaRr3zl2Ye/9PeHvvnEE88eO3jwwvyNGzlcXCv1YnHtxuXLU49/9avHv/z3f//03/3NZ59+4qtfPXb54sUb1Xo9Ww6La1duXJ47MHngxOSXv7b/S1/6yuQjj37h0P5Dh547duzgc5OPPHLoiS99ev9XvvLpyUe/8NdHv3lq37Xs5GTud/74j2sTk5MqOFGDVdkOExMTAndSwhXfL04fPDj9pYNPnf3C5z596DOf+MTkR//0Pfs/8dEPTX7wA385+YmP/fXk33zoA5Mf/eTHJj/5uU9Pfv4zn5l85AtfmHzi618/dOrkM2fPHD1x9ulAwK/iAAAQAElEQVQnnjj8tUe+OvnlLz4y+ejjXzx29cSJKT+XK8DlyxjtYgdhV+zbt0/MwVxwPpstHH/2wMyBJx8/+/mPfezwZz/5yQMPf/azzz72mc9cfPTAgbWHHnqojrqVHp2cXHjyKw+f/eqnPnb4vR98/4EP/fmfTn7+0x+d/MxHPtTQ5cMf+cj+T7z/vfu/9LEPHzkxOXnh8pNPLni2XV5aWqrOXL2af/bAgalPPvypYx/72Cf37/v4p57++y9+9sSp556bWVtdLZiVSj1iLJD1un/i2LHcU/v3P/f1ffue3vexj+3/4qc+dejRx750evKxL5z+zMc/fght3//FT3z06Se+9uXjp8+cmMlWKnnhulU0yY+iyF/jvFJfWck9d/Dg9Yf37Tv2uU99ar/C33z60/sf+eQnn/7K3/3t01/a9zdPf+XhLzx7/MyZ8zh7z1XK9RIzbF8QPbh2/ULh5FNHLn/9a1888fG//tQzn/vkh5995vGvXbi0f//1Z5955vqjDz98/r1/+qdH3vPud+9XeOj3373/Q3/8x5N/+8EP7v/kZz87+bmPfnRyH7b58Be+cOTc4cMXl65fX/RzlXLuxmLp0uVj008fOHDm05/+3KG/+8RnDqFfnbl46fmpfC5X8Dn3OaVebWWldPHKlfmDBw5f+MpnP3/k0S986uChb3zl+PFDT12cv3Fp8eKZC3NPPfXUya996SsHvvy3f7f/4U99dv9nPvXXT3/2bz5x4NN/85lnHnl43zNfe/SRZ77+pS8889iXv/jMN5966ui558+enZ6/NpVdXi5Wp71wI1RFwICDyWuBCEqVWik/M3N19vgz+0899dhjB5/6xjf2H9z/1MEjR545dun55y5ml5ZWpPQqgtOqzqIqxw9sXhCUvGo1N33lxtShyQMnv/H1x5957ImvHDrwzNPPTV29OofzViEMRAXfjGpBKGvZ+emlI4ePnjx44InJr371q09/44knj58/f2Z6cWlqfvrSuaunTx05+83HHz46+eWHj544uP/MlXPnrpcLhVVNp9Wim69OvH9fBVH1KpVKGNHK8sJS9vKZMxePPnvkxDce/eqRJ7/5xNHjp4+fnZuau1Er1vJSox5B6D5OQCzwZmcW88+dOHH5xOHDx9F5njn45NcPnzly4PS540fOnj959Oixg5OHnnry0UOPP/x3h7/x5b87pPDVv/u7QwqPPfy3hx5/5O8PPbv/8UPHDzz13PTls9NLM9dnrpw/ffbU4QNHJx/7+yNPP/mVIyee2X/swvnnLxTXsjkheV2IqF4rVQtz89NzZ58/euHg0189+s1HHzny3LMHT1y4cObKwuJceeralcLJZ/Y//8wTjz/z9a986SDi+JUzx68uXJ+dPn/mzOWTzz595vGvPXL0yce/duT4oWdPXL10/uLaanaFSlEmkpeDYnltfmp65vzRoxcef/Th44997YtHntn/xPHnTx67vDI7U5qdulE8sn/y3Dce/fLhxx/Zd/ibjz9+6uL58zcqGOXIKCxRIqqCs1pudT57/MSJC9947LGjX/ni3x36ysMPHzu4/5krV58/NzN94/LM82efu3zwm1878fjDDx/9xle+cvrZg0/cWJy7UQ7ramsk0HAIielrV9YOHZqc/sxHP3rhYx//wMXJJ5+cn7p+pbC2motwfKoXbmEY4xxfxqS6f7WDvpwEMC0kRNcIHpSqn0aYgi3gzoQQAnzfD/P5fHFhYXHhxvUbV65euvz8jStXzty4evXU9StXj81dn7pcLqyJeq0ilpeXr84vzB2bnp46ceP61eNXrlw+euXypSNXr1w5fOPa1UPTN64fnp2+cWRuZvpYLpu9FHj1MsfdD85D4DICgXMLF6IRmGiGQfwwVLZS3N1gCKqCBCwfVsrF8tpadm5pcfa5udmpZxbn5p5Zmps5iG8ZTy/Oz5yrlgoRj3xRKhWvruZyhxcW5vbPzc08uTg/+83l+flvLs7PqfTk4sL80wtzs4cWZmaOrSwtX65hEObXaxAGHu4UBQ0IFbAoRAIi3DmKggCdMBQghYBl5OlfOHERlLBpUzQHEMzNzSEgyGQyocq7he7ubv4ALqwYCKFskKqOKlMz2qtl6ZZLwq4UjKhKA71eF7YfFiO/rib+qvASul4HXAAUPCv0vRDhefWoXK4Bq1UVqO5V8dNLVVLaQMB5hVQqZcpYSa9USvgprujHYsWKVS4FiXpJS5CSViclEYZF0LRCPZ8vGIGWT2la3gW3YJhmcdUslLtqRhXas14mszt81+Qkf0H/l2RE2aTsRV/ynf5+9emnVmtvr9YMo5oLw2qyVKoEhUJZT6WKNYCCagvq9TUtCFajqlj1PC8Xj8WyGBzkVF4N9bCwXmx21ldtf0ujUgUp1Wo1zDlOFSqVku55RRNlQzpdy1uWr57fKq/Sqm+cUqmuniudulAnJVvp1Favl9s0razyVVuZ3btDZYuqp2SpOvW6Vo5hO6qtNkwrm3zXrUM266k6aldJlVPyAqXHC2XNQlQOEKqejzoqqOeKj37kSPmL8gPlHwrn0CYlT8lv6IW6KbtUnUosVnJf4C0VBNhPUPBTetGst5WtMFe1kCuAUsXEOkm8qvs88qHsVvop9CMH3wqVp/rK93FUICdKf9WukqGgZDSQC6tWLtfoQ5XfsAf7UemkEJhmWeWr+tHCQnUR/RAgjvsFep3TuGfETN9NgYevBDUcY5UcpeUcXS4Tb61KuVc3GXhSIx4EnhfwoI53NeLLYgTmim+z3IKPXOMYOw+bojSka5WqntUie1HTjFU7tAoQsQLulq1BEOQqmpaNXHcZX36WLdNc0pizyBlb1NxwOREPVmvocxFjWbQ55zNW4MwvW9KoWFJWbM5LBrXyVsSyQMorbpVno5Bl9TDMxozEqm1WC1imYnmoIU4UwIgno8Cz8Mr0sG6ZvIK7NQXNNLNFvZyfm4PgBT+UygcB27a4lqOWViJBvYZzYj0QYRV8Ugzr9TXftnN6PMxGCDUeElp8NYzfBPj+Gn7ZyHt+qeR71ZqP00BYLXuSyLqhYBl1irooaKaoK9CIeQbmMx55joZpED6NwkB6dbwG+AxnASZr+HJYs4is4O5UmQItgKHluBHP6jJcJVIUqGFVKINGm6Dqo+1SIwEXkc8jv+771aouvbIb6kVfygKgr/OAlLBOlRBR5g5fpZwtgRnNsYjOakKbjxv+giUrKyD0VUvoZY1HNRJh3zNSRz59W6M+6uzrJveEFB73PA8/JdaEL0sa1LJaTSxHjC1HXG/MGTwICoEQNadeDyxNi3QCPJQiDOu1MAQRgs6jKAwlF4LgpwTGGDAhAyKCkAgREE34BEjAuBdoHDwtkrjZzjSq+o9yztX4VPOCun+1o0HKy0QCiXCXgkmgjdgEu4C8IFgK2ViDwyCIyqVSObeysjg/O3tx6sb15zDYeG7m+vWT09evnZyfn7pYKZdylXIlt7S0eHF+Yf7E3NzsiampGyevXbt6EoMUxKUT165eOTF9Y/r47NTsydmpqdPFtfx1dIiK5BywIWxVtccJo4IADSmX+EmHUkrUlQBDvSh6D+FRKHC69CvF/GpuafHS3MzUqcXZmZMLczMn5qanTi7Pz1yqltcKXq1SLOVXr62urJyen50+MTN149jc7DQCrzNTxxZm5o4uzM0eW5ybOT4/O3uqkF+96mOlKAxQnZs6EQyZAEHw5byBhjIgaES4rHIRs20J//KhAg6xb98+fgvoyOI7gfZ9q6xGnQ996EPhxz/+cV8t6lGU9uu4q2IHgb9gGAHDazzCKUnLe/AC6lqEkUmEb1g4sWiI+k2YoVVftax6lTFPAUqlumUYdb68XB9WixQuhufPn/eyWahPT3ve8eOzPl48Beju9h7at8+b+PjHvw3vfe+j/jtRv4mJyUjZ8h36vxQrDZsUB1g+UrbdAuYFE/v2Be999FH/ve99r482N9rCdusKH/ryl2sKEx/6UA3r1FReowzWmZicjF6ibRWkKL5vylRyEVg3xLawc7FD/0HDRlklRz1XaNilZH8LVL4qg7oLrKr6qlFP5aPMF9tRdqg8hUZ51E9dG/cor2Ej6vLPXZU8bCfCK8eruIXG/eRkgzvVjsKLcpC3f9xH7/Un9k00uFVlvxMNnVCe0u+fxMREo71GWdT/O2W81H1DJ9RH9eUt3CqHz4JB3CGcxF2v+uJiEOTzAdQMxGqgfLugaR5O9ojtnlM2fd8KPV5d9Xi9iL5drdeCSr2AC41hGNU1zivvec8nlU+ooFEonlTf/fGnPlXdWK2WQdgVI5WqFNVO1Px8Ddrba3/8x39cVZh4//sr34r/9sefqv72Q/sa/qb87FwQVIv5fNX2aDXyvAZC06wGuNp6ly9X3/X+fdX/hu2osgq/85731CAzVivi2Kob1TrGI3W/GNRFhdegJmu6Rat2jDZ2Tc4tLVUfwrZUf6IvNU6VfmjfvjoMTlXCsFiNsDxoopYsi1pV02o38IUD9a5NTHzoJnAs/PZDD9UfegHv+tCH6huz2XoLX0aOinWoiJqIalU9rNVehIZ6oC7MIzVmkpqu3Xzm+5WaAhdBXUFX5RRCWXMkrVIIKwbjiKihWxe+mLzrfe+rvut9n68qmwMzrIfCrmOUUAeUL2rgKYAMaiC8Wktk1Vrifn3A87zYyEhdBcZevV7j4NcMU1bjgVmxxhfK//OD+0oTn/lMA7/70UcqMLa7ogLgpGFUKImqvgYVFtYxyJMVDaKqQXhVCFaLIq1m+n6NR1HNiKIqTBUq6G9V5QcK6Lu1LEA9BeDV7KofjwsPhOnpHqnbtlazIarRyK8TDFc0yWu6FDUtkh6NIs65J/FHer5PgjBihFIMXjTKKJWga4EBtp9irDEHYkdKxKv+pC8TA+o/aERkXSrKKQFCCSEAChJ5RkghgEciCvygXKlUF1fX1s7Nzc6eWJyeOz43O39qeWHhTHY5ez63mrucy2UvLSzMPj8zM3N6cWHhFO6mnFrJrZxeyC6emZmbOTszO3c2u7h0ZjW7fHZlJXc+DINpiSNIStFokhJ44X8R5UIyTQhGGNcaDkFUUCsYCEEk7mIgJI/CauDXZworKxdR5oXs8tLF1dWVy8XV1eultcJMKZ+fyWdz17LZpcsrSyuXckvLF3O5HGLlYm4leyGXWzq/srT0fG5p6Wwuu3jW9+rXOY+qSh9KABj+oBOCxmgDKljWKL4/oGMyQlAxwov5PBIF/96HWggFTtpcvU2fq1ZDFbDEcOcA8A0dcAfjFtoxrd561bNvxcZ8vhHkqHoK6m1NycngbsAi7t68613v4pOTkxwnSaHwrWmc9JWNCv/edjblvzoYkMqnlI8p/1O+qPxzY97ylU8qP1fPFdSOm9plcPpLuOOGu1+4O1Izbu66YbCBQUw3J4S8pG+qHUkltxqL+XO4c6lkNWR+lxyrcaB0q2Pw3mUYVYUF368rmWrHjsC3fi97eAAAEABJREFUBbmg9FDjSNXJo55QgoraNVLAF4JKFy7qdae/ruxRsv8pNd71rkmuxrMqr6DaV+P+hTovaauSRVAfZfNaZneo+OpCnX3c2SolS5VvQ6lU8XO5qm/lqrfyg7Z6+VtxK//WVT1TaQdtULqpOUPZq6Bs3rgx7ytuLGxP2apsVlAcdBnt1SrOVUovpZ/qA9XHt3hSu1+q35XdhHwbpw0/Uf2mODDrWhlilZKf8ootLyCG9xWE2kE0cZfTCnG3CedE1T/IybdxpfhT7ShuFC+rhUK5AROvCCMyi2EQrAqwsiyAZSnCNc+P/CgMRFCtiHqEeyZRjQkINQOFUx4FhiGKMdyWVH6MWc3zBQZuBSgv3P7bL+fOnSO41UkEBgMgJZVCErzeFIjeQoAAJYQyRi1N1yHw/fz89Mzc9PWpudnr1+YW52YWluZmF1eXVxbnlucXp+en5m5MTc1Oz16bU+n5ubm5hemF+fmr1xfmrtxYnJ6aXlqaX8qWVnMFHvo1nFq4MoZSbIdSDAoADx0wOCFAIwqEUA047qIAlpCokVAJqlFiGowyKqPKKh7ZlYVcEaOO3NL86srKytra2lKhmF3OlwqL2fzS/EpuYXZlcWFxObcwv6QwPzezsrAwtzIzc3VlYX4KKyyvCMkLlJKA4hjBxrAdtJ4AICENMCIkxUkAAASnlAeIpOtKvP+PONVgFTi4VQChAgn+4hvvxCRG79+CSUx/Bx7c9w+7NzhQG/XVVclTIDcneWXLP4X/CBubbbx6GGj4mfI95YfKPxVUWuUhDd/2fAJ9HN+Cw28FlkO/nxBY9iVPHLpSyVTlvkPuS5Z/iUz1YqB2sCK1K6Og2lcyleyXKA9qHKm2VLmJ79htUvVv6YJ1lX14+ccnwQlH2avKK6g6CGXnP1nnlhSllyp7q35Dh4l9wcS34pZe35r3XaZv6oPzy8Q/8E5w7njwwX38pWxW7TfqqPkI6yj9UNfGXHaLJ1VPpQnajc++82yURZsiJeu9uGur8Jt4vQV1/17ckVTPG8C2XmjnH8lS7ShuVDlVpwGUpWSo3Ue1g4WfNKsqcPEquIsV1ngYRhBwLoRXF1GIK5bgnEvuO65eG9TbakoG6qf65zvbe9Xe4zr58tiezWaRcU/Jw10LgeBECgEE/8cIBgyMgq5rdtyN97SkW3pSiZSpS+Agg4DK0I/8IJAR96o1r0KCoMRB1CyN1yMp6wxknUgfP9ZxXzMtX2ciJBByIBE1TGZrQPEzIjCNEQxMboIyBpoGjYMLTpgQBE9CiET35QhBNEp0xzESiZiTMEzd0nVCUUfAeEEydB38zixA4L4PkaFX88OQBwEzRWjqNJAR8UJf+BKfg/SELqVQjRmUMZ0BAoWjPpSoXAmKC4GfoISIcCcJIUPM9IQUXiR8P1pdXpaqZBNNBpoMNBloMvDKZwCDDal2ROrAufAFIb6gJMLdE09wA7dYhM/rHnjFNq2lrHZ3XvkWv/wW0JdD5AQAGS+XMYaQFIT6Gw9JSWO5xge4QBMEpoAxptuOnUgk3JQTs1zN1S0NPwATzDc0U9cpMQz1L4oty7CYowO1dYbbMpEQmgRg0gBm4b3l2Orf/xpuPBZrbWlptw2tTaPUZJQCIURBEoxEMCDBaqACAok7FY20EBwoAGBR0Bilhm6Yhmk6pmG4hm04BtN0bI6BblDdMKiQwLiQTGgGwwwW4RUI03xMcQM/H+mSEYpfkSToruPYsXg6rWt6SommjCldACQ2rQB4bQAVEAIVA9AYI0TDwG4U85pnk4EmA00G/uMYUJ/m6cR992kTDzxg/MVv/IY58Qu/YDUw8YCBC6yGoKgOQbyqT5y+yecfeIApnv70gQfsiV97IPY/f+WB5B/86q+mFVT6PT//8656/gCWQ7IUZ41dG11yLoXA91NPqlfuUPAoigIPo5UaLNTrahcGecYFAWs1z29jQDnft2V8LzcYgBAdwwxGGcX4gBBcjAmoX1yjcUEmlILjOuC6ro5bDElDdzK6bbaYlpO2XbvFjqdabdftpI7TZdp6u2brGc20U1QzkiD1JApNMFOP67aVcCwz0ZKIt+FuzJhpGkPYoovPMRaQgO6ADUpJMbzAjQ0hMebgkfIRKVEfgWGCpIwp4C6LBhgk6IyZyZjppiWhDlBqGJZtao5lUd2ygZmOhqC642oYhwAjMZ0YSQVh2C4I3SG27ZhOMu0mEkOE6QNU0x3KNGSgoUqDBUoAKGHAKANKMZajuFEDxBSaafq+xr4X7pt1mww0GWgy8N0yIHEqxIWUwrlzWqWvzzRbdXctLCR1I0qDA6lEMRGzZ2bU/4GZhosnQbkKeHn1nVICefe772Pn016DpzDO0qZvdnJq9ekQDitwTFd13gEJiG1yXb3B7QtUcb8uQh7iDnwU1qOa9KpVXom8Wt7xqrDpPH+hWPPyEgzQl8j7N2cxxgkKxHUYd1CkxAAFgBDSgATAxZmAbuhguk6svbNzdOueXXfsuOs123fee9/O7fe/dufWe+/dvf3u+/buuvs1e3fe+4bde+5+7e47Effc+4Zdd93/ul133v+GXXvvuW/3nrvu2bVr996dY2Prt3X39GxKJJN9jGlqMGFbFChqoHrd51RyyiRjGAkgQJMikvjRCACjVYLlGGAwAUy3YvFUenRw/aatG7Zu37Z5597tt+24c9um7Xfi9TU7Nu14zc7bdt63a/OO+3Zt3f3aXVt33bdn+9779m7de9/eO7bfs+e2Pfdi3mt2Dm7csqOjb2irnUgPU8N0gWoAQEAd6pe8kFYRkgBkCoCiIjplupaop4gq10STgSYDTQb+PRiQAETtlnzwV35Ff+9v/qaxt7fXgLY2Q4txw5c4CQHRA4voGl5LPjfqSaLDyooBU1PGb/zGbzR2VFRgA6+SA4MM9lu/9YD97p/72TjMtiUgsBJ6AAmukYQvwgQPRRKXmFSokTSPZBokTUURTQdRlO7XtPSv/sxb0r/ywANJTmzHjyIWhSFO+ILqpiSWzkTbiiOy2fsau1hIqZr/FTDZPG8x0Fglb928HFcMAAjngojG3gHBIIACowyvBAhFMAqGZWbae3ru3LBl84+v37L5gXW3bfmp8ds2NzC2YctPjyPWbdzyM+Obbv/Z0fGNPz+6btPbxtZtfPv4+Pq3j46Pv31kbOxtw+Prfq5/aPhHe3t770i1ZHooBigSCDDctaC6AZRq0hdccgxMOO6WcEplSAWGTWorByTBLR4gFIDqQA07k8x07O7uH/yxnsGRn+kdHnl798DQ23sGRt/WMzD29t6h8bd3DYy+o2tg+Be7+0Z+qXtgFIHXvpvXnoHhX0K8o6t/6IHWvv574y1t64hhxyVVOygEQAJQ1RbqF3EBAYIrTaRBIIqoJnQCzaPJQJOBfwcGmiJvMfDu++5jLu6W5AGctVrNLVWXXL9et4lmaoauyQickEQsqEVh1KhTx1jF9w3Ptu2MVnPtWs1+97vfzRrPXgU/vb1gJMN4msVkByNWBzWMNp8a6UgQl2vABCUywHVEkRVoGgsJcYhptApN9gL1h0xqDlk06pOa1Y7BiyU5ZVSnuqFZprSo6ae52eb7+jncxboP++bVvlP1Ui6FK/RLZf/b86SQREr1R6hKBq7ManVuAO8JAcIo4GhwYvF4X7KlZT0GF5uSmdbbEukMouW2ZIu6ZjYnUi23sCWeTN0eT6ZvjyWSW2OJ+NZYPHF7PBHfEk/Ex1FQl2VaCUKpLqVqD9tAp5GSSopBSYQ7KIBHhGkqKCpHJH50kjdVUmUpME23Dcvutd3YevzEtNlyYlttN367ghtP3u7EEludWHKr7STvsO3ENsuObTPt+DbbjSHi25xY4g4bYcXim2w3MWg4biu6oQmMARAKRAHwCtgyQkhJhKCEEkIoZahEQGNxj0DzaDLQZKDJwL8DAzg3ErivjXLb07gtrHjSdAcG17Xu3rN9eO/WPevWbd47uP6O23rX33579/YdO3rv2HX3yLbd2wY6BwczMUs6uojpolzWcDdFUzsLqOIP7HyFqwhRO03JvGuCH8UMw8mk2lv6e/oHx8du27B5fNPm9X09A13tPd3tfcPDA72DI0Pd3YPdidb2VkK1lJA8IYCmJZcZXJVaNVNP45rgMMc08Wo5bsyJm8mEwxIpFqNpbW0tnWYs+dzkZOKB++5z9+7da2PAov0gc4y2fVcn/a5KfZeFfCxHcU0GqsRiDICbFZxz4IJDY0eFEnzEQNN13EWxwI7FwE0mwU2lwMGrk0jiFdMJRFwhAXY8DnYsDg5eFTAoANt1wHFdsGwbdJ2hTJQLBEACiAjbwhcAARxuHRHuoNxKE4KBC95Q/LZCsTzGCEBQaYbBBAYqGDwZYJgm6meDabtgOjGwnMSLMDGNwQkYdqwBy42Dgumqewc0ywZmWEA1AwjTgTINCKUAqB4QApQy0FQ+xUxCaIRQO07QPJoMvAQDzawmA98rAxJfiNTOR6IITDKd2lTTLMeItWZa+ls7Ou7JdLT9cCodf20qmbwnEU/dlUy3vqYtk35jpqXlno6udH/cjTsuKkFwompzHG2T++1/Y4GPfqBOtdMEbW2WbkQ2BaLbyXginWkdbevs3tPV1/em7r7+N7Z29m5t6+rZjOl7ewcG7uvo7drW2pEZNGzHiSK1p8KA4ORPieEw04rZtuO6bspxYkmH2bEk1ax2fIHt5pz2RkL0gvB7Ja93V4KgI0ZpOgxDFaQwJJYgXrUnfTksnwCQ+eFhYZmmYJQKhjsYADd5xcEBuGMAoO4JAcIoUMaA6TpohgGaaSIMoHivwFQeQl0VGmXwXjewrCqD9QlFGZQAXrBlCRIDIcAgCFQwhM7BIwxOME+Hm0fEq0QItUMRAQMuMDjBKCaS+HkFVB1QdTG6QZHAqJL9AlBPXTdAN0wMqgxgGoLpN6+Yr+mYr54pNO7xuaYBZQwA5QAhNxWQqCMCEIQQlU3wgQLFG6rpGql5cXWP2f/sSXAbkCK03/iN3zB/64EHbIUJ9Zf3Dzxg/DNvNkQ9+xX89vwbb3pTo97v3PyL89jEAw+8iF/DtMq/hYlf+VHnVxCqjVtQbSkZ6i/alTnfom1Dt1/5le06yjQU1Ldu1aaCSqs8BXWv3lCUTipG/BYZjaTKU89UmYmJ+zQF1R7aTbHAS/KEftawceK++7SGfORjovEvEdS/RkCo+xegniugvEZZlf7noMo19JmY+CfbR71ejrNhg7JVAdv9zvYaz5Wuv/Ebb/qHf3HxCxPWxIv4BUz/A1S5fwT0AdWHqi9eCo2+Qh4n0F7VF99pmOr3m/rd5FqVV1B6Kf4VVy/Ue8m++hZ5DXsmsI9VXSXjW6HyJpQeChMT2q1n36mzyp+YuE+7qdMEVb7wLW28mFT5qkxDrvKFF/xDjSX1L1huQfn4S+Gfen4r/6Wut+SoNpTejba/VVcAorhSXCsbVBkl51a9W1eVp6B8+lvtVVe8qIIAABAASURBVPYoKM5vypigKq3y8L7Bmfp7k0SxqIfFuAZ4GJRpjmHha3ysJ5FM3J6Mx/fEE4md8Xh8e0tLy9aWVHpbKpnYnUjGtsYcpz/pWglmmswzq7IcRawRpGwCptr4Vqh2sc1v9dnGnNCwC7lW+it8q003bZnAMf6duDnuVV1V5i++zd//wb9vyVJXJVv5uuJQ1VO6KX0Uv2j2S57KJyaUf/3CL1iNf4XzGz+bMDb1J7WMnRREiwlCzZiTTKQymcF0S8ttqXRma7Ilc3sy07ohlW5d35Ju3ZxOtyDSG9Kp1j47FnNDRomgjICmUYn1KRCLarrFdNvSkEhMm/gcAxkSw5jPxZd4l0dRzIt4LIIwLsIwRj0vppXL7vbt222EjspTxKvufLmMVv8hIqHrOgfCBMUgRWPYN+SWeJyncPVXgQUuyEAwjWVApbkUEHLsFh5CgIhEBJHkoK4cAwdc2gGjEAwfJAh8FoQ+BEEd4UMY+BAheBiAiMKbUGkso6Hn6ZoOmuBE44JwIYgIAikjEREhQghDwVVd3wOBV8C2QURAXoCSJzGPoH4EWwfUSeIzifeoCaBFaAcAIQShrvDiIXEGl0KA4AocuAqc0EYhOJaRjfJSCIpPqAYRhQYx+OhfOHGwkdXVZ/XazIwdq1QSejye1g0jU4iitNequ+m0Z+LWIEMxBHHrJCpPPUtD3jFSqbgeZ2kAr90zzc7IcToihzbgOmEH59UO9Qy/qLaVud4WC2lGN3gDYENLEJXSSob6i3b1l+1oqmpLTURE/YsAs9puF6EU83TdXQwCN53PO6rdxSBwlY4K6n6lrc3a5GZ19baCfCkZoA6VVnnqWaXPMGGlzVJQ7a0++6yuOFDlvhWNOu9+N1Nvdkqukq/aKRYTMT9rxxWyth0vJhINvRzUxaxWbcVjN15v6giOg/nOyorbAKaRJEc9U+XS6bSp7Hup9r9Vl+8ljRM8VTbksa05AOM721PPe3t7DaVXxsd+1LRkYBjoA4UGAqOgHqWqAKlA85MKZsFKxiqxxC2oehn0AQPhIye+HcUVigmIKZituptHP3H7+syW1Wf1fQ888G0L/k2u72Nz+H1e9YviejFYcRUUl+rNU9mg+vAFrl7s2+/kpmEPgFGbSdjdZtVW7dacwFVQaSVP6aGg/kWJylPPAHUF7Eulv7ouYh1AP1E6tayu6mq3QOn5re2pe5V/HrlVJCk7E+gfBvpHxvDja2GY9M0wuYbQk7d4Vdwi3Y6TUnnqmW+aST2ZfBEBllX56l/AKFSgklAIUKa6qno69pNqw2xtdZWdSlfVx0pXxa/CRjinuZWb/5rmxXpGlHYcaLTth4Wkylf6NjhAe5Utalwou9V4Uf2loPhXzxRni0HgVqNVB0olWydELXRgpmxq2lbctq3ORCI+jOasT6eTuNim1qdT6XWpdHJdMpVcn4zHxmK22W/rWqsVF6blB8R0AlKOR6wL0lp1k6urthVUe5vwfmFhgd3q95vXm3bh7k1M6a84Unw4DqR85FzZggPRVro2UJux1T2gfQo2+obyrQr6MEA1pSMnN1FCny+lVZ6CrvlJJVv5t9mqu6qe4kaNIcWvBPhHfnjLJ6ANd0uwvmdCu83tnijScFeDdXDC0pqmWU7cjafSmf5US+tQurWtPd3a3p5syQynMq0jLZnWLkRnGp8n0ulu3GuxgehUMoNwoVOfcxZEUpOE6DjNa0A0JiUlASfSk5LXvCiseV5YroWRF0XqP4NPgyiyGEAyCFmLJUQK1w8VqGAWvOoO+jJajLQTgeyrVRg/oBAgFEEQ2AgheEVgUi33DbwYeOCdVO8RqM3NOlgK7yXmc1zUg9CXlUo5KpVLhXK5dLVSLp+uVErPVSrlU5Vq5VStgeqpWqV6ql6tnazX6pfqlVpB8DDEaDRArXzmC09Gsiq8IB9Uq/P1avW8V62e9Oq1E16tesL3ascDv348DLxjgVc/4ddrp3zfuxqGfkVEIUjUQ+mrQJR6qF/jijri7QsnaowrNv4CXjAPUyqBkFJgnoTG5hIoawUBzqmUjJhYMoP4l89Jald1I5nQYvGWlrbO1tbutv7+vv6Bgb721r7eoZbRzvu2j6d+42d/Nv5//OIv3sRb3xq7b2Qk0R/ry7S0d3f2DvX2d3QNDHb0jAwkO1t7Ldfo0HS7TXOdjnSitbu7u7+/vbOzP5FKdlma20aZk9YSsZZ0Z2dXb2dnX7K7p6+zp63TNtpS9YU296HffsDC3RULVs45kMmkBjuGOwcG1vd29/X1Jzo6emKd6VabxTPg6u0JJ9PV2dHd19091jc60ttpt9/WAlu3xv7b297m3Nq1+fVff9A1Nm1Kxnru6ugd39Wb6Nw8kG7fNJhsv31gfPv2brdSaZ34jd9IqPITv/ZrsT/9rYmWD/2f/2fngGn2do8P9o+uHx5o7R4b6OgdHOhv7Rhs7x4eyHQMDA4M9w70dncPdAyOD/R0D/aiEh3xTKY93t/f2bluHdrd3Tc+ONg/vnVn/ybEevy2PIDlezdv7u/H/O2I9m3bejMAnR+YmGj/2B9NdH7uvX/Y/YUP/0Xvwx99X9/n3ncTKv35D3yg52Pv+6POT/yP/5F538RETL0942LMsH8JQp2NnQOV/57f+R33/X/w39Oq/AN33dUzsHFjn9Y30teyZWd3z6Yd7abnJZWdqty2kdZEZ1LP9HVnOtq6h3rjvR0D3b29/fHu1gGF9t72/kRPe39rT09/e9dof1fvcF9fz3Bfa0dfb0umuyuZ6u10Ez3dVn9/T/dof097b0df18B4r8JQ93DfcPdwTzzR0W24bW2BLRNr5Q57esCyfvu3H3xxV+bd73iH6V7rM31Pt5JGOt6DTpTpGuls6x3sSqNedmdnKmYYMXt42IapSePzGOCgwQTxbScOCbIJgHWkwUjG2x2TxVvs9q52J5XpdFMt7bF4e0pvc90wQayqYZhcSosYcRcXj3Qq093W0dfRPbyut6e9r6O3LdPe1Zruz1C7O1GNIgd90XpI6TyBb9qI3/qtB2xlA6ysWDjmrBbDcBPJjoyTbO9E3+juTPb2tPV1dluJto64nk6FNO4aDjVD17VJPJ5MZOJtTroX2+jstdOx3mR7e086k+lt7WnvGegZ6unIdPd0dA/2dPeNdLd2dvVk2no7mZ1qs5PJ1tZEpj3Tn+nsTHb0pPtSXZlkV8aOdSRWUbrp+JYKVLJtbXYe+hNOqr+lpW+gI9PW3hlznTYnlUhpJovpkiXstta2VDzTlU62d9FYos1x22Imq5gWWLoWGXpLvMeItG7XzWzO9I72dPR3t3Qm+tuxLepYZsxyW92Y1ZdIdQ0NtzhmLKkWTM65L4TI4Wy0BCALQKCCM1ZVAhTxfgWvK4RCATRWFzrjpuMSZhPdlYara7GMa3W093YMt2Uy4y1d3XHHqhvmWCJhwNTNf/XTBivOgDPY0t0z0tHaPYbctPa0t3R0xrsSnbFMZ0+mr6U31dLXl3Y6usw2LW1oQSzyqROt1R090NyEmUmmhta194+PdKd7O3vbO1t7nNZkVxKB9Xpb2gb6Wnp6+9s6+/syHX197W09fW2tvb1uqquLpftadNERhwTEzhuG+7u/+NaY+m+X/OH/8YvxBn7xrfH/+Ws/m8rUcu3tQ0M9rW09g62dHUNWIj6A4XyXbhlpQaUbADeDKJJRJGpcynzIRTbkci0S0g8jEURcrEU8yoVRVOY8igShlptKx23XTeiO4xCJoZOUxA+F9MIQgxIhOKXUsGKOE0/E3XQiYcbjLrM0HYihWbpjx9xkui3T3d3Z29mXTrd3tifa0xYeAEARBPGqOZXBL5ux+O0Nl2ESAaER9oEgBLlUoBTIC9wK9HqOP1ztMOAV8GCMAkaqoOsa6IYGGl4p5uEgwfkkgmq1yldWlr2ZmenpK1evPHbu+ec/9fy5sx8/d/bsxy5eOP/RCxcufPTCxYsfuXjp0kcuX7r8kauXL3/5xpXL06W11ZrPvUoYsKJF7Tz3/JXyamFmcXb+xPVrV//u2o2rH566eu3DmP7Q9PXrf4XpD0xfu/6BqWvXPoh5H8uuLD9Wq5SXfL8GEgMUjLcATQF1vbmrgkEH2iFvQaJxgIe6oOmgrMbCREGlMY8iH4wSwECFAGOAX4QAwED8y+fqqs0czTU1w0nFUrHeWEtyNNPSsj6VyWyKx1O3xd3kehOsgaRJugwTugGC7si2uzjjPQYzBx0zvi7e2rE53dp5e7q9dWMq3TZsJ9OteiyWdp14Ryzd2p/uyKzLtHeNu8lMXyyRbrUtJ467lukUThWp1sz6TKZ1nZ1KjYDjdJNIz+SyZirpQjIqQ5tjsV4rllrnpjNbULetTty5zbBjg1Qze2zLGLBtezxmp26Pu4mtdiK53jDjQ0ZU65SctzZg8NaEcFulbffYsdgGy05tw+G6S3die3BJ2S0d5w6p22NcaH2WabYzrnWBHo6Cbm9GKncaprUnGU/tTMbjO3CQb3diWD8W2xaPJ++IYdpNpLe5mZZtiUR6i26nxm09Nsqc+HrTdW9zXHerHU9uS7aksEx6eyye2u4mkzvwNXOH67o7LcvabRnGToy8twQi2BwKckcQ0p0iJHvDSN6FLt8AbpbdSUi4mwbiDp8G66Ko2hUDSPT29qpPcBQACAYrNJ1Om+qtOtJ4B4A+bAjjdq7ru3TT3Km71nZwjK3SNdZrltUXMdZR5dUOSZwuU+qDhuGMu7HkplSqbXM82bI5mW65LZFp3eQm4rch77clM5lNsZaWzdgPm+Ot7bfF4pkNaNuIHY8PW6nUWDyVWm+76U2JZOumZCK9uSWFyCDSiU1mMrlOc51BbjitdV5N5EsyYZe1RKD5SRyMCb9ajefNKMaJGdNNt8VOJAcs111nuen1bkvLiOkaXSQmW0JZS/ki7Z53s7d2vQi8cOAwafx3JbrSnqaBptvUiMfjsa6Ymxiy3cSYa8WGDMdqT1I9bmEC2zWEyQ1Cddd04m2um+zHfl6XiLdsSiVTmxw7vk6zrQEU3wGmTAK4uNC5SacKKb1gpFulmbJFMqHrgQu2tMyUE9cT6R4rnhq1E6n1TjK5IZbIrHMTmQEzHk8blmVo1OGmaQI+izuxls5US3I4Fk+uc2OJ9W4itj7W2rrOTabXp9KZdcl0Zr3b0rrOwmdxJSfpjKbjbncinu40E4n+eLxlJN2SXpdyW8Ysx+41NdaqYeFCTcSLWpDwLEhLw2i3bbvPtpJjbiw1Gosnuu2YkzIMy0wkXScVd3sS6fhILJkcjbstfbZrp4QZs2K6rUWapQEY6MZO2nRiQ45jbTDj7vpEzOqPtSYdnemG5tppNKTHQX41x+kOOURL2dXLc7PzX5mbW/rbpZXso9mV1acWF5afnp1f/Mb07OwX5hYWHy5WagdrQXSZF0pl3RbMFLqddKyWuOEOapazTrcTuMti9zHQU1RodhV3aoAxJ1OruWb1I7eRAAAQAElEQVRoZywjPoDjcp1jJzYmYqn1djI2HI8lhpLp1JgTT26wkonNtu2sN7VUZ2DHE2EgXAGaQw0njva347gcc5zEpmRL6/pYpnUslUwMxuKpoURryzhyvjHT0rox2dq+MZbObIol0xvj6cxG5UOM6r2cRu0R1zOerLca3Mb5Qu/itXoPQ3Bmdxma1U80usG0tdudZMtWN9lyWyzViuOkpdMwnBgBTcclii0vrxSnZ+dO3Jie+caly1efunz56qGZ2YXTM3Nzz52/eOng+QsX9l+5dv3IzMzCjWrNM2NOsieeSnWj7q3MMPSQc14JgqDseV6lWsNYhVA7lswkWtr6WzLtgy2ZTE/SSSds13ViiZZ0ujXTlW5vHWvJtK5Lt2QGY8lYRzKZdDdu3KgBAIFX0UFfTlspITh/Q0gIhLhG4/nt0iVyKzFLSozTEbi8g0rjD2AdwPoIaKTVPRAJKhAQArc+alW+trpaunbtytVvPvnEc49/7Wsnvv71rx3H6/HHH3302Ne/hunHHz/21De+cfTQ089cmLp+NS+jMDI8TQIeEoPbeuB55bVcAQOYuaOHD5458I2nnp186htHJp984tA3Hv3yM9949NGDj3/1q8/sf/LJI88+88yJ3MrS1SAMKoJHqKIyTaI+AEq3W1BB1E3AzQPtUgnlRRR/CCGgSG6kAUDZo6DyGABQTiRjkcTkv3hmyh0ENFPLtLa39Pb0beofHNk9NDa2a3hkZM/gyNid/UPDOzo7u9fFU+29BtVbAIw4sVg82dre2TnQv6Wnf2Rv38DQ3v7h0d2DQ6M7+4aHb2tp7xpIt7T3tfUMrO/qH97aNzi+vXsA5fQNbs109a9LtXR2ZjJdPd2Dw5t7BsZ29wyv29M3NLY12d43aLmZdmpZqQj0uCB2PJZu7+ruH7m9Z3D8zp4BhZHt7Z29Y63t3aNt3QO3d/YO7uoeGNnbNTi0t7VrYG+qvXuznmrvjLtuOtPe3j0+unndzl2v2X3Hrj2vGVm34Z6h0fV3D61ff/fIuo13D6/fdPfo+s2v2bJt97079t5159jm7Vs7h0dv7+jt39PZP3h3z9D4PQMj6+8ZWLf+7uGxjXf2j4zfOTi8bu/A8NjePrwOr9uwF2XdObwOn42vu7Mbn3cMjd7VMzSCWHdX3/D4nb2jY3d2430Xontk5M7uwdG7ukfX3dUzOnZ379i6u/HZPV1DQ/e29w/f19Y7cl9H3+B97f0D93X1DN3X03cT3XjtHRi9b2h0w33jG26/d8uOu+597X337dq7Zcvoa3bs6HhoYiL52l27MnffsWt4+x33375z92vu3Lxlz70Do+vu6xsaubd/eOyefmyrb3z8nsH1616z4fZt927etXdX58C6kUxL21BHR8/tHf0DuwdGxvcMj63bMzA6vrsf0Ts4vKd/dP3ugXUbdw+Nb9oztG7jnsGxDXuGRjftHR5bjzyM7+0bWrd3cBQxtnHv8Lrb9vav23Rn37qNe/vU89H1ewfHN925ccsdd27ddfede+977d13vuHNOwaG14+kU21thuHEQ4PbHHczbLs1Fs/0trcPDI8Mrrtt+7rNt985umnTnf1j63f1rx+7LdM7POi0d6UoaFa92ma2fMenuXe/e4K0YLC9aCa0ivLnvoGWwfGNmwdGNt41PLbhzt7h8TvS7d2DzHXaGDPSQ5vXdW2/5/W3777vDXdu3fuaO9dv23nnAOrfM7z+zn7Uf2TdljvXb9l29+3b9+7dunP3ts1bto7He7pbeUSdkEQ2JQm3E99JhzduHbz7tT+y7Y499901fvv2O0c2btk7vOE29IsNe4fG1+8Z2rB5z7qtO/du2fOarUPbdw91jqzrae/pGers798wNDy2fWTdxj0NbkfX7+kfGdvTOzi2p0uNqeExvB/fO4DcDoyM7+0fGN/R1juwqbW7b1Pn0Nj2juF1ezoHR/e2Dwxty3T0DFluS5tmaU5dE0bNsKz2nv6W/sGN48j1tqGxDbt6sK1ONC7d1tfnZjpaOjp7O3oGRjf3Do3s7RtV/jx2e2trf08q1eJGybTGma7pbtLtGBjq7h0Z3dY/vP6evtH1d3f0j93R2jnQbbZ2tMZxwOG5sbtveFdv/+gdbb1D3ZGk8tL1qamZhcVrvmR1jD10hWoo/an57PXnL145f2k6O3NydjW/UiJhPXQYI5oRTyZbu/r6NvUOjO7pxXa6xzfu6hvdsL5veH1XqqvL0WMxHcu46Z6Rrh7UAZW6u2tg8M7Onv6dmY6uTem2rk3tfQPb23uH97Z1D97V0ju8Ld7d26/FWtLguEhIR7xrZHigf3jstoHB0V29AyN3dnb37Wnv6rsj3dI93tLes66nf3Tb8Og69PXbdg9iv/SMrd/TO7Z+b9/4bXtHNm+7c/Od99+143Vv2rP5znvuGNx8x3gy3douOSSIoHEvIomAkkQSJ7a+gdGtfaOj6HNDe/qHxnZi/23r7R/ekGjt6NQMJwZUN/KVijeFEdvV6fnrM0srS9lStcYsV9esmLZWLJWnZxeXZubn50ueV0+3dfaiL20ZGlm/pX9k3UiirSNFiEkDTwbFcq1ernpeS3u7sW7zpuEtd+zYun3nnm1bd+za2D822tXe0Y39PDA0tn7Dhtu3bdu6ZduOO0bXb9gyMDw83NPak0gmkwxfbgj8YBzflRX0uyr1XRaKOJc8itT/DVKILArAZVcFIArqRuDirYDZAARLAIAQHBoBAF4lAusD5yGoNMUimq6BrmlEo5QSQigFKvCIMEoPGaW+JMSXnL8ITkhApAx1akVAGdW0yEkwFheEuCKITNAxKMYyGtExdBE1EpGqDKFMNShQxgqaySuChp7gnGObUmcUNIQKKuQLOyWAdqAyQAkF1AkIADSuhOAVMF8i1BUB0MgjAKAAEplAOVhUMjQf5XAkQdQtq0EL/HPHIO6JGAbBSbO1s6sHB233W/oHht4wODzy+oGh4R/u6x+8v7WrZ2u8Nd1vuklH13VgVpy0d/W0dXT13dPZ3fsjvYPDr+sfGb23d3jsvu7+4T3pjq71idaODZmO3rvau/tf290/el/P4Oi9OAO9DieTvfHWtlFcLEY7ewfv7BkcfkPPwOgbu/pH7s509I9b6dYOzbaTPhhuBGCl27s6OgeGd2P9H+oZGnt9z8DYXTj53pbu6Nqc6ei5t6On/4e6B0de29U3/PpMZ98PpzJdd8UTmS7mZlLJdMdga2fvXmznZ7r6Bn+xd2j0JwbH1r1xbP1t949v2nLv+IbbXju27rY3D4+t/+mBobGf6ugeeFO6rf0N2OZbWrt6f0S1OTS+4XWj6ze9dnj9htcOjW24f2B0/P6+4fH7B0fH7h8a23j/8LpNiI2vHRgb/6GOvoG3dvT2/nh778BbuwaH3tw9PPpDvSPjr+saGXtd98joa7sQPVivb3wdll//2v6x9a/rGRp9Y2tX/4+3dPX9JNr1Yx19Q2/p7Bt+I9r0hp7BsTf0DY29oRfRMzj6pt6BsR/r6Rv+6baunndi9PV2146/1mLmJp/TAV2zxpLp2D24I/UT3b0Db+sZGH5b7+DIj/cPjf7wwNiGNwyMjP3QwPD4m3sHhn6yq6fvHV29fQ9iX2yLt3Tg22LHvW3tvT+MZd8wNLrudQNDo6/Dfnld78jY67De6wbG1r9+cHzD6wfGNrwOg6TXD42tQ3njP9zZO/TWrv7BH+scGP3RnpHxN/eNb/jhvvH1b+wdHn9jz9DYG3GxfWP/2Lo3DW/c/KMjGzc92Dc89stdfQM/09bRs0szYn2WlXQJcSihLnWcVCyebBlKt3Xv7B8a+6G+0fU/1je67kd7h4dVO/e29vRtbunqSXPq6sw0nbWODrtrYQHd/aZzbzx3jqz5+NJds7RaoGktnX0d7b1D93f2Df4/uvuGfryrb/C1qdb2jbgI9JFYojPd0nlba1snctn7a/2j694+MLrhAQwif7RrcPyHuwfH39Q3su6tyPdPd/QO/VxrR/eDmc7u+9Kp1u5ImDoLqXSTScOJp7paWrp2ob/8fFtX76/29I/8dM/Q+I/3D4+9BXl708DI+Ft6h4b/S2f/4Nvx+c+m022vjyXSuxPptp1tHd13dg8OvV6V6x8de1PvyNibuvuH3tTRN3gTvUPY3yNv6hsaeRP245u7B4be0NrZcxeOm7vx+qa2rr63YkDwFsQ9idYutRPQasRbdTATAohNW7sHWtu7+3Z1dPe/saNn8M1ox+vRx3anWjs3xtPtvclM+2hbR+99neirHb2DP4a+d3+mq3uU2bEUM0zmkDhllpNKpLvGOnsGXtvRN/QT7d0DP9HW1fu6ZLpjoxVPjuDuwBbU506s+8MdvQNvxGd7k21dY0Yy6SQy7anWjq7drV09b27v6XtzZ8/gTmwzQQ0j8nWdZHyf1aMI26GUaDrLdPa0dvT078K2sOzQT7R19/9Yor3rfqelY1NLb68LrgssnXbi7e1Dmc7e17V39/5ER/fAm9u7++9Lt3XtQD22Y/79bT2Db8z0IvqG7kq2943Zra0ZPZ4xWju7UbX+21uwbld33w939Qy8uaO774fa2rruSaXbNmfaem7rHhi+p2943Rv6x9a/oX98/RswUHpDz8j6H+obW//D/eMbf2xo/aafHRhd/3Nd/UM/3tHbvyfe2dXuaxqr4IrhcyK5YKSts7+1r39oT9/g8BsHhkbvxf69p39o9P6eoeE9Le2dw1YikbbsuEmpLnHbI2C6DnY83YL6jQ1iIDo0Mr4b5+HBeCKR1HRTS6Yzyf7hkTuGRsdfOzi+7v6B4dEdbR3d3cx0zIDzqFTxa5V6WO8dHHM3bsYA5Pbtr7tj157X3r5t156BkfExLDvc1dO/FeXu3XLHtru33HHHPWPj6+7s7x+8rbOnL10sFlk2myU3R9Gr45e+nGaKKMIdbu4DlT6AxN0xXHORTvwFFaTgvsk/NIcrNJ6gFn6VqRRppHHxBn5zEQesSLEEIVRJ0YmUGoCghHPKpCQYqBAMeIhgjLAXQLCw1IEJ9CqDaWakGbFQ+gmgUTwMmRMIaRCKAy2MKEbRlHOO4jgJIwNrehS/Lar/Yx0GhGtCCk0VRQDB/yk9AZVSdqBqN29VPiEvpPGiHihgObxrnOrpzSICBOcYgOGOiZAcmIwEiUJOIKyUy41ajQr/1M8UPpBCOG7McmPxXrzilrEzYjvusOvGRzFvQzKdub2ts2fMTSRiumFoyUwm6aRaeuLJ9FgMt7NtN47lY4MoYNCw3V7DcluYYaWZYXRpltNnurF+040P6LbTzwy7W9fNlGk5actx+0w7NmI6sRHdcvs1w2kBzbRDahhCaiyiBtUd17GceI8qY7mxYcOJoQynkxp2F9YZwvqjtpsYtmPJId2wR5lh9RPDyaRa2zrae3tva2nr2BlPJHeiPXfohrmBMn1QAHSiI3UQyvqZpo8ZpnWb47jbEqmWnamWlq2mLXQt/QAAEABJREFUZY2DxoYwAB0SQAcFYUOE6UOGZWN7LsIZ0jFNNG0ICBniUg5xIfuElG2Eau2GaQ8ajjNmxtAuxxmmuj4kKBviKIdTOqTkNQAE02RAUtpFNb1bt5xh03HHlK0apkHTh7HOMAc6IqmGtpnrMH+zZcd2oN17nUTq7lRbx57W9o5N8VR6YyyW2uXEE3ttJ7bDMKzbCWHrOZBh1K8X2+jFyXAE8zdatnOH48Z3tLS07sB6t1Gq9aBrtSP6pISGTQxtM0xzyLBRJ9sd1hv2GgNcsn7kBMuRPkJoD+rdp/Q27NiYYbujuh0bJLrZI5negTa3CdC6iG4MIzYZtrMN+3y7G09uaWntGnLcVAIipummwRKZdCKVaR9Bm24zXHcD8rBOt9x1huNuwPutdiK9XndjrZrj2NSyLJ8Q/XnTpOi9jfO8mmTzeeoLwQilVDfNuOovw3I2mk5sPcpBG5x23Yp3plo71aeUOyw3sdO03J1MM7cSpo0Jydpw3CQl0FYgWh+64gbU9w7kdJebSG9PdnSt7xoe7XXauxKJ1p7Wrr6R25C/vZbl7sH2djDd2EwZG1b1BZAUjsxOSuiwYVpbbNfdmUim9ySTqW26YQ4SStqQ7zYgpJVS1ko1vZOZ1qBh2aPYLva1NUR1vZNQrRUoyxDKknh1GTNS1LAHNctZZ9jumG66A8yyWwTVbUpNknIzZv/oaKeVzozZ8dRtdiyxxYrH1yMHw8hnNzWcDGFGnBlW2rDtQdR9HdqoMKgZRoskhgngALgAFDN0y0nrpjOkm/YGxHrdcoeYYbUy3cB8q0Mz7H7dio1qtjvCDLuXGlYLY7aumY6tm1a/bprrTdTVtOw+1Nfy1V8UVqu0hsFJijFarQJEvog0ZnBsUQdNa9EtexjLbjHc5M5YsvW2RKqt1W7tiVvptg7ddQcM01pnGPYGdJwxRA9heozqRhzr9BqOO2rF4mpO6SO6hbxYccNER2tp7061tN0WiyfvQF/daJh2L6OGK4EaQFmMGWababv9hu2MoA0jhBkDoOkdiFZEO8rvY4bV8OFYIrUj2dK6OZZu63XcdFI3XU03TC2VziSceLzTcuPDthtTegzascSAE08O2bHkIAZ0vejfbYbpWEJQwiMQRDOxKcs17VhrLJHqjSeTvTg+W3RddwAJ0ZBAJxbvcuKJIceND1pOrEszrJggQH0CkRdFQS0Iw1gyrcWSqU7EUDyRHkIde91YIo19m7RisXY3nuhJplr6k6n0AMrps514qx2PGZqmSXiVHS9OGi+H3bj7oXYDaozQGg72iBCCY1rhBelS8YvAfNoABSwHjFBglIFGGFAgQFQRBO4sAK7HIDEgwUBCx/0ZE4MSQ2qaAYRY2gugALYClnc0KhyU4GLYEfclJDgXyUhA0geSIJTHpQBXIaJaDKORGBhRnNIoSaTfIjhpoZKl8ftUUnLhYryF7UkGgNIpxSYpAOoqgaBeEnCRw3kLEHgPeKB98gVgpsqAW/cE7wAb5mEIPESNQESSEF/orB6IyI8xhoNeFfpnUK2KekWGjhMPTMsWmm4AykBQYJg2LDsZSyRvz7S349tSe8yIxcxUKtNn2/EBN5GO44BjTDcJLqCAgx2AMiEJskCoHwla4wI8QRhemCBUQ8qoj0pxSYgk6r8lwzQQVANONBkB5X6kgiwt4oRwDoRLxoRgmlRlGiAaCTmgQKIJ1JBQA+c2h1DdBEGYDAVowGgs1dbSj7s7uzKtrdtiiVTatCyIwgjyhXwwPze/Ojszs7qyvBxUSiUQIgLd0N1MS3qwpaW1j+o6qXleLbu2Fi6urMillaxczReg7iPPEkBgX/koq1gqyeVsVs7Pz8H8wnxldTV3uVKrXI7w87DEMkApREJAGWfh1XwesqurkM2twkouB8vZHCwhsquFWrlSnfaCcFoArQFyobgMuIR8uQorawVYzuVhtVCGqt+Y0QAnWLDdRMaNJfekMm1vSGda97iJ1B2JZGaLG0up4MlFWVAsVWBpJRcuLC6WstlcqVqrhcq/TNOCWCyWSSZb9iQwWMBxUK0UijO55WxteWkJ0A4olYrgBT6gLRCiDXV83cut5cOllRVvaXG5jvKKxUJxqe55K1xK7FMCgQBQk2WpUs/n8sWlheXs/EI2l82u5f1y3QMMWkC33LgTS46lW1rXxROpFCeGXiNSj6cyyXRb25gdS4wIqsciHB+RJBBJ5lLTHtBdZ5QYZifR9QTouhFJyTLlMnkpz0adCTADgGgATAfQTEw6IDWLGvF0piXTucNNpLdbbqJFM23iRxyK5Up1JbdybWF+8cLi8vJUvljKhhH3mWHi2p5sjyXT4/Fky65MZ8f2ZKqtP5nJDGc6Ou9HcXfhGGmlTIMwiqCCB5p8ZWlh/sLy0uJCsZgvU0JC13GSyWRiSyqVuE3XmF2vVkpruexcdmXpem41O1Uslpb9IPAiHCmRkBBEUb1S8xYLpdK1tXz+Sq5QuFIola/UonA+AlbnaBvyBJziuBEUp0kS4T6zSLZ0JNKZjttRp13I9ajhxFqpYZtEtwTRdKxKcYggKOWE6RLzgOoGUM0EQnScrojgus4puILomgCC8okan0yNUYhweAHRJdVNSZiJ3Oog8DkKhkACgkhJqaRMA4FSJVBDAMHCFLeZJQ2CgAZhyJxEgklapUSURT2oV5D+hdXc2rlytX6JE1pGfeNWLLneTbZsYYbd7xhmN/r2CNX0Pkk1RxIKIVriBVHd84N5n4t5QVkdmI7qKb0M1BVkPYhsTTd7TNsdT7RkUF4KAw/D8QUpFCvV53JrxZPom6uhlFzi/KFm0XLNg7VyxVsrFJdza4WZ7GpxvlCsrgYhvigzDJ9iia54KjMcSyRGYpm2bjORtOLxFjuZae9FH+0DpsUkM5ggjAjkhiK3zLAs1KHDjbd0EEyHoSRCNtYBjVAME5iOlOmEMoMApgQqE6F9WAbNNfAOeQYGkQSpdk7qvh/xiERYM+KUYnFNCmBoBAXlPxwXCVw2UAXGNU0PmWZEjf7GuRQI49hIZFkJ3MzSg8nJSQGvooO+nLaK0A4jn5cIpSUhRSRxsiTYACUEB5TElAIAAXgRFFPqOQXAFAJ7CocNKKg8BY0xYlsOi8cTye7u/rHde+7ceufdr9l292tfv+Pu+167857779+x+577du6+556dO+68e9eL2HPX7h2I7fe8Zveuu+7as/Pue3dvv/Pu3TvuvmfXtrvvQty9e/uuu/fsuvseFHfvXXe+5t67d9155107du3as/H2rduxuVGmaTHCGBCCmqAdEpT2AMpLJKjj5r1K3cTN3BeKYZZsJCmRAGhbFAY4WH0hpfAlj+qM8KrhaPUuw+BY+J8/N20SupQhrvIREIrSMDCSBASKFtgKYZplu24H6t3nxpNdrZ09/a2dXbe5ieS45bgJ3bSIpBrg6AZBmALKoFwKgsNL+oTQAPtO4CAUOMoCQYgvBUSEEqH6CAi2hRoKtERQqvSNQGqRYCySOOYIaILjQ476SKCA9XFgA45IYFiXSUoYoZQAYSBRf8wzDN1oi7uJPteNDdq202XoGioJNc+vz5SKhXO5leUzK8tLp/P5tdOVcvGaV6tUROjhugEpU9dcELxWr9fmMAA5j4vDmdza2uViqbwQBGGdCw4SwaOgVq1U5gr5tQtra7nThbXVk/nV3OnQq19jRFYY2kTQV3kY+tVqJVss5KcKhcIFlHc2n88jCmfzBbwWFYrP+354A02sSkIArxgYCL9W97PFcvUGLpbnCuXyuVK1NlUPwpygzCeGYWPP4BtjbIMVT2y1YvHbLNft1w0zHUXCqHseTvqVa/m1tTO5XPbMan71HAYdV+u16lIUhR6OI5tR6NUZaxVRWKqUCtcKa2vnEedQ16vVWnkxCnyP8wCiKADfr9dL5crc2urqpbW1tbMo92y5XLrk+96CEKIuJHYq8uKHUa1Uqc7hxH4xu5o/u5YvXM6Xyvm6FwRAmNB1Uzc0I4Xqp4BqljR103XiSZz2O5xYos8w7S4JxIqElEHEBfY70wwjaVh2u+HaHcmWZIuyXI8iUqxWiaIZ0Thd/KRp6rrEWBSQeyRSghAISXFxReciuo5BScpNZkYNO45v/FYMfRdVCxfKpfKlHPbf0vLy8dVc7lixVHy+VvfmQi6qVDcNw4p1GnZsk+OkttgJDALteL/luKOGZeEuHHWEENXA865XK+VTa6vZY8sry8/mc7mjtUr5+cCrrYjQlzqVrYZGMxqRUeBVF0rFtTNrudwx5PR0tVq+ITivAo4eiVxybLdWr90olIqn10rFo6VS4VipVDoXhTArgNbR10GizwOu+4LSSBBCjLgbb2lv7Wtra9sSc2ObNV3vBKo5QBgDHBuSUC4kReZkRAjjBPMwH26OKyYF1bkQjFNChINzh8Q0+qNASGwTFFCGFNiPAEwAIRIIk0CZlIQBYDAj8Z4QTQjAQwABUI0AkwSVpTjfQeOgpo9Tg4iEZrFAFiM/l1tZWy3kLlQ872IQRnkuJGW6kTFMp1c37YFYqmU0kU5uwI4Yooy5UkIYhEHBq9eztVoti4t5QQINsTlsAJsFgn0PxDateEd7+3g8kdpkOU4vBpy4483rNc+bL1bqZ9eKpYt+JEoS1UQdIZJSeoEfVWv1tWK5cr5QLD1bLBaPVGvV5z3fz2EfCdM0Hcd2MoZldztOrN2wLMuIxd1EumVAt+xBZloxqhky4DL0I46vMlRg0GIZjtuVSKW7sbZLKNEkowxJxemCUrSWoA6gyAZAriQwriIQNSMC8qayCMW+YjISVASB4FKGvB5xQSKK7gcQCcB5GFAkbYAThsMcIg4Yg0uxikPqEqHsFFB2Etu6ZBixwokTP8oBUCz+vFpOZPPlM7UEpaBeC1YpoavIts9xhKpBfNMFCVBC4Ob/AGmWCACCFyIkKIDAXsO0qkOxJMoBDaN7x3ahrbUNerp62wcHh163bt36nx1bv+Fto+PjvzCiMDb+jpHx0V8YGRv7haHRsbcrDL9wHRrD+5HRXxgZWfcLgyMj7+gfHX5H/8jQO/oHh9/ROzj4iwNDg780MDjwy70D/b/S29//K5j/y/2DI78wODT00+mWzP2GabVpmo6KUvQMAoB6SVDpmwBC8LwJIADwwr3SnVIKFPMacwPmgxQQqgAl8HFOizwiSIVpZqmrZlQXu7uV88E/d5w7d04WNA1XAsHDMJIhujPH0R8hfBxaXBKwnBjEEsmYbbujLa2t21vb2u904/EtVNeTglDASRwCjhvaQAHUoFATJogQ9Q0p0yLGmGQMNSMQgpCBlDJCwwVFI4hKYB9xKTAbjcHynHs4SUbcJAQnUSJ4xCXH0ScBkAoCjBJAGpAFwQAkFYITBGAaGKE2zhe9jmMjDNvUGQhcYIN6JVdazR5YnJl6ZGVx5tHcwuxXFmevfz6/PP9EIbu4XF5bgbBWBh5W/aBeXSkXCmcKq/62LGkAABAASURBVLkv4Rvu51aWlr5cKZeORaGXF8i1iHwQobdWqxSOZJcWHs4vL31ydXnh86XV5UM6hFMOI1UTOBD0Ve55pXoxf35teemp3ML83y/NzX1mfmbmswtzU59dmJ393MLs3JeWFxcO+X7tGgFRAeRC2SIkLwVBcKFULj+JOy6fX1xc3je3sLh/ZW3tUs0PyhFaSwwdNNuOG05sg+44G3RMK2LKuPtRyOWW87nc4ysL859bWlz40vLC3NfnZ258c3lp/lRxNYvbNkWI/DrICKe6wF+rFtYu5HMLX1nNLX0+n1v8er1cPMXDOtpbB47lQq9WqJbXnstmFx9bWV76wlpu8cuV/NpRLDMlRVQTIgSOPPt+vZIvrF2eX5x/dnF5aX+hVDpardXmvLpfxa6OGGUCEVBKlR9Iy9DtVDrdpelmn2GZ7bphxNETdLRdep4XRVEYGaYh3ZhrxmJue7q1tSORSlkEBTDLojf/uxhANra1yWqhIH3Pk1rIJPAA9fGAY3/hggd+KBkH3TLsZMJOtLTpTqIFJ3DDC6J8oZA/sbK08NTqytLBtZWF/SuLc19fyy1/I59bPlkpFWckITVimC4zY4O6k1pvuKlRathduuVYumFAo88Cb7laWn1iZWHm7/LZ5cdLuZUn1rLLXyitrjy6tjR7sbAynw9rxYByHxWrFTCMu1Yt55/K4/PVpYWng1rlPANewuAF0GNRZljGXZaL2SzqlMt9vVBYfaKYz58gujbNGK0SQgAHA55EAlCOdJimpQ3Ek4lNbe3tm5Op1AjmuZxz4Dj/cY6BmkBNpeBU4pJGZIQ+JoXA51gmitQIBI4DLqpg66sBdg8+FAAcpwKJB2C/AN5LAoRLQtAFMTBCsfgcACgQxkDDTwYECA5MgfWwCRFJgk8JIeiaVDKcCzQtIr5Zl6YVenK+6rN4KCqFVXSn0pUgiC5UqrWVOh5AKGe6EdMMcxjt2pKMJ2+3LGdUoyxGQFYDz5uqVErXvXq9IHgYEomDh3PASQwgjAgjhGbSLS3t7e3bY/HENqrp6UjKer5YnsNw6NJqqXQRrZwGxnDnhRFJCRoruIh4PQr8eb9aObC8OPel3PLSvnqp8phXKl4Pa/WKRkiEfmtYhpHGYKXFMEzDTrgxO5EYNR1nRDPtGDCd14OoWq751ZoX8EgQ23Zi3clUS69rxxOUMZ0C6BxAQ6JIxCUEIYeQ41zGBQMpNcnRZ6OIhlwQjr0sCU53VAOCcyz2rQh8IVBTERFDSkKl6mNVjlAGlOnYX0R6kYg8P6pWKrVruDv1VU2zPua6zkcB4GvVanURYAIlgwJmvTpO+nKaubq6GvphuWAwlsW5dDUKw5LkAp1RAjopAoCoEQB4SAnYsaBuifrFWzV8G8B7QghQQjFFAQcSuG4MEqmUixPkUDqd2ZxMpm6Px5Nb44nk1phCMrU1hoinUlsVYknMR8RfyIul8B6fqbJOPHGHk4jfgeXvcBPJbbFEapsbi29XiMXi23CAbMV6m23XHaSa7qJDgUR9JGoDqJOCSkv4pw9CQJVu2KjsBFzPheBBGAY4n/grkkd5nIPKgcnr7/zQh8KJiQmcT+CfPTZt2iS78/kIGItwAsJTSvyBiIvQ8/2SH4YlwlioGxZSk1zXkmm9PZFMjZqW3SGENHFCwTeOEEIMbFQ9wIFCgeLcjxMYgYgQyQEkmqoCFBISQkLGiMrH4lLiM2CUgqEbTltra/+2Lbfd9oY3vG7bT/7ET+x485vfvL2zo3VcN4w4ZQwI8kSANOyhgFUBiJQcIbCFm6YSAqaha626zlo1jZmMAkShB169Wi7lc1euXz13Znnq8vn5G5fPT50/c2Zpfup0aW3ldLm4drpeLT3n16rqeq5SWD23NDtzeur69bM4QV0OPBzMOB0QgfMyD1FoUAuqpbnVxSmUdfHE7NXnzmRnrs7SKChoIgqZ5KBh/+CGLTi6DinHgY5kCnozrdCTyUBbMg0JywKTQuhVq3kehnn00wANAanm2YgH2LE4h5ZmFhfnz88tL10tVoqVuudDiLIFAZDIG2HUZIbWqulGK9M0E3sParWKLBbzZVxgr05duXh6Yfrq8/M3rpyfm75+Nrs4d6aYXz1bLRfP+rXK2aBWvRR51dlaaXV2aXbqwvL01XP57NK1sF5aJjzwqbJXhCB56AX1ytLqysK1xakr55enpi5V8tl5HoQFSkSg+gPndxxXjFqubWUyLbGunp4EBrSubdqMUQbipl1+FPJs6PnZAB1MtxzbTcS7cbbvNQwzyTSm8SgKvHq9XK/VckEYrBFKA03T8KXe7I+nU/0xNxXTLIu12p6m/lAW/ZzsAzwyGSGjCB2hjjccGPoI0oS/AIRqlptMdScybX12PJnWLNvmkjA/iirlUvnKwtz0meW56avXr16aunH+7OXs0szFfG7pSrlSmo+4wB0LpjPDSumW22W4iQHNdLqpZtgEfZJjIBr69VJpbfXC5TMnnpu6cPrq1LmT6DnHz68tzT9XWF05XimuHg3q1aNY7jnu1a/4tfz13NLslZmp81ezc9Mz3K9mGec+LjNA0W+I4EFYryLdGMJev3Dt1IkjN+ZmLy4yphVxDkMHxP7H4YMnUPyf61rJjtb2TfGYu9U09EGNaQnkO+IRr2EZjnpKIfEQEntBCEKIQG6kIkdgAYniON4JJqSFO1GW6eFbRCiIpBjeAADB0mgrJgAHs8D4m+PCilwTBJWN55JgAwQfE0GIFOgTmCOAYA10aqJJkEwIqeuY4nHhVtPRHdls6Bcor9UK9aXFqRXfC2bL5coM+vkyCvU1TYtblj2ejCc2O649Yhh6Owo0peDVIPBvVEqlG7VapQwgOAWQiEa/64w6bZl0X09357p0KjWOgUSvBLCDMCyXq7XL2bX886vF4rQvxJpEN5BoHj4HPPAiuRRRpVYqzZ05fvzaxZPHrvul/JIMQw+bweYlkJsHQ6/Q8MbUTTsRi8e7dMvpJEyzkEu/WveylWot64eRLwFnfcNKWI7Tgkij+8UxT48wKBE4fWEfSEW0EKgJPgAgDACQfIKugMRhNtN0sG3X7h8Y7L3vda/f8DNvf/vW3/rd39nxv/3v/9uOobHxdZbrxpluADaFtTXftJxcGMkpLsS5uu8dL9XrB23bPtjdPXL8v/7Xn73yu7/7S8gbSGznVXUqH3nZDM5kMuFqEJSZqS2jQ173fW8WJ4S65EKtToDOj8MTGlfAgQY4uAEP0gDBfAqEMqDY3wqAOdhhwIUEwiig40IskYBEKgVuPAF2LP4CEoBBBzjJJMRSLQ24uMA4CHVVUGkbn9uJJOCkB+rqYNrFxcfFcnYsBbZ7U6aSFUvgvRMDHBAQYvtoAaqDfoj6oTIAqJtSH50U0GEbwBGPw04C/uCJVywg0aMF5zhWOEguylEQXPZrtfO4oi1wiNDpahFW+K5OnNwlbNoUxVw3ZIbOCWPYCJFRFNVxIM+Vq5W5IAzrhJBEPJnclGlr2xRPJhKGaUo/CHilWuU4mWA6RE7RIkIkpVRQQjEwUVlccM6VPDRFonwS4XNOhBQ8xHkWeTAMA+LxWFtnZ+drRkfHfnpkaOidQwOD/+vw8Mh/7Wpr+9FUItbl2DbgZAWEEskYxQkXOE6ASIBESQIUdRQzqEYZpSSG5WJYVJM4zfpeXQUoEQ/9UhT4BeC8pgs/oJEXFlYWFpYW5h9bXpj7xNzU1Mdmb1z/fG5pcbJcLF4olsoFQBN0nVIDG9VYo3mgyD/BhZvJSJoMIpOohUX6BsEoDXcROL61A76ZGoxC3LET3R2dG8dHhu9fv278v2zasP5nMQb7mds2bPiZdaMjPz06PPS6ns6OLqU2kTgLSaQfgWQRySPGeagJQZhjm0nXddcbpraOURYnhEKEbShQTDNKAacxNC2Svl8Xvl/DSZZHhk5CLOlH3C/7tdJyfmXl3PzczNdmZqY+tzAz+9nFuZlH11YWLwe1Wh4C30fbJA1DSjlnGkiiYdShMQBdAzAoIRqhhFLsNGwdeAiqVQoAOlNjyYB4zM30dHXtHh8f/7F14+M/M9g/8Jb2jrYRN+66uFhqVbWaVEpXlpezV8qFUjmZipnJZLLbMq1upjFc8Enoe36xWq4slEqlq7VqdSbiUU1IEdd0fcx23HVm3ElpJujCjBn4CqhvPHeOqEAbqlUhY6GIOLqZRoiuaQQXQ2BoiW5ayXRr+6ZMe+cmy00kKQrAKQRw19Dzg3Axv5Jd9KqFGosi3I2IuFcr1srl0oLn+4sIL8LCTDfBcGK2Zcd6NMPskUBtgVQEgQ9B4IVCRiX0tVLgFXD8+aCOtdVsNr+yvB8/K352aXH+Q8tLc5/JLi8eLuXWZmrFtbrFNWIYhODCTTj3CaD/KN9SgQo6AMVMhvYwh2AHIxgQgnIJoJsI1An7n+DBkolUW3tr2+6Y7ewWUrYEQeDX67VV3w9WKSU+0zSsRkEIQAlEUEol5gN2JxD8H+CB3Yt5VO1cEbwFdHm8l5IQKrEgnhQI0/CeCIEntoOzEaAqqI4kgCNd8SnDKJRUSonyQOlLpCBEcBJFIWEc54JSKLFfJe7wyv333ScSth1IUvVx5goLhWqhXCpe9AP/EgAp45hHz3E3xBPJ2yzT7kC98XMaZ1EYVn2vPoUB5I0w8MsEqGSotcYoqD53HCvTlmnd29XZeRf6V5dhmobnBbRSrRdqnvdcNrt6qlouZwHw3UogkwKQGQDUmTDKGPoOkxDpOgHbspwMY6TNtHTcLWExLK5FURBJDJKkEB4XQjdMO+7GEikMpuKSEM0LgmqhUJoqlEpTQcirKJyg/xIsaKGcNseNtRIQGvpfJARwAkRQyrAqJagTIxhrUU0jlFEQEnMIAawLyVQyMzIydOfOnTsf2LFjxy/dsX3nr23fseNXh4aG3prOtHajXADKAH213NbefhlJfwYo/xrR6RMsip4vl4PllZU2DyW+ak/6clqOC6h473vf6wvfz1Wr5XNREJ4XQpRASiDYEMXhAVIADgK8l6AaV/kE70ASUCCYSwg+Qaha6BAvdDoFqulgmBYYlo2wQLcs0AwFEzSVthy8Ktig2TevDPMUNBvzsB59Acy0QUHDe2Y6wAy8b0DJQ2A71DDR9RgI1ElpK1EnwDQAuqREdUEdpJGQ6JkS7XwhB/OwACqPJQEEhwg/64dBUMYZ/XKtWjkfhvXlGvGqAIM4Qapa3xWk4phoWoit1iVIr9GKFDWc4Garlcq053lFnIyIbduZmBtrM/GghGBcEizUavWFEBvGPgGsB2gKmkQawQkBEaH+uFBibckxKTiRMgSJgQo+BEwoDRljoOuGY1nmAGIzit9uGMYuwzB2mKYxbhhGXDd0oDhYCSGqGY7CULZoBCgNOSqXAOBziuWwsDRQF3QPiYs2Bk9RgPMI90QYVLnkyBHUcCL1CqXV1ZkbFy5dPH/mxImjh4+fee7Eqen5mYvF4uqcH9YKvpHIAAAQAElEQVRKaGeoaVQyCgTXPGAAOBUKhJS4gHOciENDYx4F4TNc3GQUSYELN2A/UUJB13Q0wWjDWWnQMEz8hm5sxskSbTQ267qx2dSMYcewYgwVJ0CAEkAQMDRmJuLxtt6enqHNmzduGh8d3dSaaRl0HaeVMWIKwaPQ98thY3KWEeY1xoAQEeAjKSJcvTjnuCAg3yJAEmpBrYbWLi/duHb50uXnnz9z5eL509PXL18qZFeWw6BSgSjCFRLrqe6RuE7jukQJ2oo9i91FEFQH1E8ISUUgAW1EuSqfoP7AGAVN12zDNHp101jPdG0zAvvPbDE03SAAFLucaUx3HNtyzZirufGkm0yley3H7mWaZguQuLB6K6ViabqQL17HxQR3MLjaEjFRbocbd3oc18xgkBI3dRtHaF7Pp9P0XRMTciMAl1FcaBhka0CI4oRRCgRJxRtT1/R2XdfbsR2TYD76EAgpQ85D3ERZKfn1mkcNUM6C3Aq/Vq9WojCsRFxEWA4oY4B1cc3UYpSyGBDQVL4QHDnnAr0+COq1QAsDrkWhNKUUXm6lsoi7Mleef+7ssaefOnnimWfOTl24OFsp5IrUq0USAqoTVFDisMF5DBRQHgokhEtKqGCUa0zjBtMig6FILAyA46jh9jgaHMcx+5LJxLjrOmPKxiiKwrpXX8WxmQ2CoMAFjjkCAPQF4AVwHBGESmK6cVGUMMGkhTsotm+hakgFjmTZeEoAsIAqyymR2PUC09hdREogAASdRaI2ICUh6CCoHcNsVQWkIEg0qCNEenU9lE65LGFyEiYmJlSgwktzoCIYUS1kS8Vy5ZIXRJfQjgI2pJmmmbFtq90wjBijGo2CMPADrxB43lypUFoIoqjGqBBIjFTtMWxY05htWkYvog/rx9AnkDtJeCTCyA8LhXwln69WfSkZl1IK1E0QQiR2LrFMQ4s7TstAb+/GH3rT63fvuXv7ntb2FO7gmK2aRg1snfq+5+O8lwvCsGzZTizmum14jRuGqXMuAIPeSqlcni0Ui1M1v56NeFQhhHJ0Qst17I5UMt6hGbrJeYSNSzzg1oEkSopUMkpVj2FaUUooji8NDN1wsK2+RCKxEa/bXMfZaTv2Dsu2x2zbMnTTXCaUnmSMPdva1XV5cVGb5vXClV/7xZ+9/sY33rWyaVN75f77yb9mfbil1w/MVQ2Dl92Yubm5tdzS0lE/DI4RIGvoS0AJplRLOCkDDmpKACj+EEJwSsURgs+U50nAe4Jzo7oi0BMBRxFIUHkUxw4+xzRQDQVg8IAyBJYXhIFEcHzWgEpjGZy6gVOG0G5C5SMiBWAQSQo4t4CqLwiWAYUX8vC5aoegHCVbKH0koA74QwAIIUCwfUJQJ4l5CIr3eGIh0UCDYMwPfA88r1726v6lfH71fKVSXXGc/vq73vUunFbgX3VEuFrjRK0mhAKhEICEuu/7s+VyBbdQaysBvhHg4I1wkWjIjaIIx3f5RLlaOREJkUfFgaLORHWM6gyBr0uEhIxS3CYhON5QopQhlzzEIhHOM5xSHIeUNOQB2iNxqAKgjY0ctF1VQSATAFiMNEAkpiOJsrAKyka68QbUIdXPTRBsBItL1TCWB2BEEiBCcq5W1grIqIRFyoyTKupSpyB9ykQ94rxKg6DoU1pEb6jgxOYxwiKGhRmK1oCA4p9KkFQAxwU70KTwLJwtAyGUXhJNkFLcVEbgNQgj8PwAPM8HjOrAx6vvBeBjnu+HBLkkWIdQVJoSCtgm4NIb7+xoHx8dHr5n3djYTw4NDryxt6uroyWdBJ1REKFXr5aLi/VKeRHv6jpF65A/giuH0hOLSKKRSBASWqD7FgEfiyBISAQGLgy3liDC5zwEiVsAIdpPeaAhMRojEtXArkA3wnFFJAeCsikqKWREqOIC+67RDuGESWUr9hu2jRMuBFHY+BdAGOGCV/cgQvsBecMgBRzTzrQkU3t6+vr2ZlraOlwHp9pUetB23X6g1EH+a9VadXp1LX+5VCrfCPxwOYq4J4EwnIRtN+amdNPodOOxdqoZMaHb2mJ3nhAA+cC+fUKEISoCeHCERO/BNRT1k2hHiHqFuLuldFT3WAUoVsT+l5QYnIEMTR4GGrFCxiinlKiDahpD1SjKU6eQQuCSjwCJgrEFLASAP+o0TQAwDaE7NgbjddW44Ay9BbPV2MGAkTAuiPQDioOB6UAo9hnRULzqe1QHJPIoOFYnnKp3aAmhJlmoMSGQ6ohiAVUMdSdg6KwFXxp24abmLgwsWiijGJvU58vF0lS1Wlv2w7AYcREiiJASLWJYlwFgG5xLvEi0AJXDAENKgr1LBCFEBFZdYqQnFZlYDHseywAFwOAPxaDlaBOWR7uxGpGy8ZgCQzlUUNUQjjeVKQlRF2yFohQqxM3bRl7jR6rgUqVs1ye1tbVqqbB6JYyii6j/mud5aDgTGG2AheQySsLADwp1tC30g8Uw8HJSoH8ItA44toL9jqoBgksOCoC52J/IlYFdY+qU6OmYE0tbxDJAzSACNQYmGFbSsaDjWkYynRjs7u36sdHR4V8eGh58W1tH5vVuzO7QdAqeX4dKpVwvV8tzge+t4otExnXjvZZu24xqMgqiEKPbcq1eWVgrFKZKxeJ0vVZbJiA9XdesmON0ZdLpLjcWswUONZACtZVECLxDxqUUSJVkQkQaEUCVH1JkscGyYlpIIBLUAwRB8yRInA8J0JLG2Bmm6x+WTPsYvkJe27QJIhUEQvN4kQH6YuplTBw4fbp68tSpG74fPB/6/vnQD6Z5FNYAJx7VIMN+wl5tdBb+oEsCDgeJwCs+w/4ENVT+AViL4pREaSO/MRBRX4GOIInKZwDqOaEgXoB84doIVoBAJAkOAARgGYQkGkiqYflvBcpCeQJU3s00YJmbQB1Ue9juiyd5IYVXfIStAEq+CYLOC4jGlUdV3/cxeKier/r1i3M3lmayVxdK6IwRIUSZ+4Kg7/YSYuAABQKwCiDLhEAxCoOVSqk0W6tUrgZBMC1xV0XiEhBFYSkI/Ll61Tvl+eFZImSBomJYV6JuEqTkUsiQSuGjhSGjICilAmWGWDYQgNMCpZxQigwSEJzjPmtYDYPgOrZzKoqiIzhYn4nC8AguKBf8MCiFoQ8cy6FuWB0ilOUjOR62GRAgguADAMAZSvhSiIrEzzhCCjW3AtM0wImB6ZZhx1Kubdo2rQsuNEJ4S3uLNTo83rtx423rtu/YtWHPnp3D4xs2tPS1t+umruMnEukRHkaEC0GFRPskoE04EYNgjISSR0EkuUeI9ICSwNBxcdMNSbCPuSC4WHMfF+pcuVKZLpcrFyvl6llMn8X087Vq/fm651336n4VVwpUH4CiUQo4URqWYWRs0xgwNLZRp2REI+AS7HeMTWb8au1ctVx6zquWL/PAq0j8NEAlB7XQ6Rojhq5RnTGGajMguGoYhmY6rtOGHwLWrVs/unHDps233bZp8/p160bauztTTkxjSKGgjEXKXQkapBQi+KOAD0HpiKuppNh3OGFyVFbgY5xVQapnAsdiGEW1mu/NVKvVc7Vq7RS+xT9XrdYuBZ6/gKUwkNIc0zIHXMcdjSfcLivmtGJw0mpadpJQqlPKqOPYVktLJt6OusbdWAsj1KB4YD3ddtAI22mPxdLtetKxAy5Zy2qnUhHwR3a3eoKYAqdwZAN7H7sMVVTqcS/0vSXfry9FgedhvwHFCpQS3dT0RKq1NWkmU9qtvW/HcHXXSSQNXU9hGUOVlTICgU4peFjkPCqin+OYIYA0Ay4MGjCIWXZLzLQcLeScRFwnibZ0bGRs/dBtW3ds2bX3nh0777lny9CG0YF4a2uLjR6JfsWQW0okISABGsBL41R5IClmUwBCgfgU26dScKIKU/zVKFPvzT2oZw8lYEshyr7nXSpXqxc838vyKPKklBwJAQA0GACQSimxRZTbaE5gQnUkPsAUYODsSN+zMW2o0ghUC+9UGYk/FN1JgRAiUEWBjxplGuIpvZkWWBClEykxG0GwJFbQdf3m8xd+JeDjiQnS0tlJeFmn+dJCgC+juVrFm63ValO+5y+iTR4lBPuLAGpS831PvThN4fyT8wO/RoFEyhwhcPjjGAAEFyGWq097fv2GH3jYXzzEtoVpWLFkIjnS3d032pbpjnPBCQaBkgCRUlkiJcG2GKOQYpSsx8Q2Ssnt+LA3CgOv7tWma/XquXK5fL5SLM+A1P14PN1jmM4Q1XSXMR0oZaAbutnWmmnr6mhrU/saGiPAKAWdUcuxzfZEPN4Rt22HSsmkEESIF/giAIDAiYagKkSAoOhngGUA+xL7xqtXKuWFUrl4CcfY6Xq9fiwMg0Oc8wPIzX7K6KRO9P13jLc/d+edm9ZwPbgpGJrHLQborcTLeb31tyj5fO7G4uL8k6ur2QP1WgUHYACGRhE4zLGTRRTiXClwaEhQvy+CAN4rYIJQIIy9CBysuLIBRFg/ErKRTzUNAB2tAUIA3fYm0HuwCJaFFyHQvSVR8jSgmgGE6VhXA4n1Vb6CkkNw0Wq0i/mEog5EgQCKhMYh8VdKwMEA+AMaIaBhOfRQLCJvAp8LHuG33nClXq1+Ez9xP+rjZBRVKqsb83kfJfybTt3RAspIgWlkhUpYIUTmNI0WPa+2WMivHq+WiuoPSAterVKvlYvzXr16QfDwtGnol3DQ5YngHESEynNFZ4SxR4CDzMOXEp8yKhi+/2mUBYQQH4uqTsJZlmB5iW/YIfj1+nIut/rNmbmZjy2urPzZ6urqe9R1Za3w98ViaR4/Nanv/DhIQxQrQ0YI7mzQGqW0TilBWSAIiEBKWQ54sBLyMBfiiwzeg2mZYDmOpetau+3EuyQjKQrMAc2w2tq7uto6O+/v6O5+oLun52e6unve2t7Zti2VSHS1trUxjTNfCq42RzAOiSSmG/2AbUoKFJXRPMPSvdCmdXx9qrvJhO/E4hxFg3qXr9b9cjZfvDQzt3jg+sz0F69ev/7Zi1cufw6vn5tbmP/cwsLik9nVtSUBAlcigp4EOFUCABfAwxBCzwO/WoFqsSDzKysyt7CQXZmbO7C8MPflYi739dCrHfcrpbWgWgYqOJgaI7ZlUse2NU3XLWaaDirvaECSMcvuas+0bu7u7v2Rvt7en+/t6Xlbf1//Wzq7+sZibvrmfIlcSsI4+qegGpPILzB600+x76SUlHMpI1Q0lCAjAhQ1BZw/Be7HRBD4Xi6/mj84PTv3+Zm52Y/Nz81+YmFm9ktrudyxwPPzEiSK1Q3NNBKGZfWattFtu7Zl2BaosaGbZrKzs2vzyMjw/UMDA29Sf0dgmXYGF2CwDAtMw7RMy253U6l2J5awAtMka9/y30OZBYAwZBJ1RCWF5DimAQTyGRbKpfzp4lrutF+vFYQK6ECCTqmjMTrQ2t4+EI+1JCwbqaJUs2KxeCKZ7Dctq0/XNOxalIJ1OK5RgVedE5E/R4moY13QDQNQb5MQrcNNg9N8jgAAEABJREFUpDo0abmMG4zpOku3dXVmWttf29be/nNdXd2/0tXd+3MtHZ33JJPpESMRi0sDYx9dJ6ghEUK5NgAhBAglcOvQQYeIcxJpGpYRBJRNUgIjBHRGwdA1YJRCFCH/gV/ABfxkqVQ6gQvqquoYAqosAIqUDMeiwIMQrdG/gPUEyhIqmBOE6LoB6TRAS0sLPqKE6gyAUJAEpQjsPYQgQACzFceoCk5MFCVgHqYIQlDS0FPwCK8cK0rCsD5WIeg9xAYAFz8j4QXePTFB9p07p/mFgubZNlF5vufxYmEtXyoUn/fq9ed5FBbRFlDjIYp4qe555/K53Lm1Yq4IhiE0jQlCqUQvlIJz4LgpiH6YXV3NPr24MP9UPp+fqdc99Xd0HL2nJZFI7erq6Nrd0pppJ0Spxgju+cgoEhAGEYS+B9jNuPtXBVxjGigX8+X5+dnLszNT+xfnF/bNz81/dTWXm3JdV3fc+Iium+NAWJxpOrEdR0+lkj19PT1vGBkcfEtXR/vmZDzRYeiahXOQ7tpOOp6Itzi2HcO+NKIgIJJHOC0RqeZ8HG1qbhGEEOUQEvsQkAPw/ToUS4X89RvXj504fvyRZ48e+eTJE8fff+3G9T9Zy+feg3PNn+OI/CIJg3nFYxMvzQB96ezvLVdFgupvUUorK8vz16dO5tdWn/Gq1VOR71+XUVjBHsQZhGMjOEJANq6NmZ5gGt0efxu5gGkg+IOQtwDqHqvgPajBiPfyBQjMFi+kJSjTFBjm4BXdSAIFqa4IwOeqjCQMBIJLAlwCqBlcYFrJJiifEAKEEJSMpxraOMoBX01UDsF7HNWghrxGCWiYqe4FLlYct6cj36v69fqNwPdPVsrlZ2Znpk+sLucXJz70odqD+/YpAlDov/5kIYlwEilhk2oHJYdtrlEii2HkL5ZKhTNerXYEJ4ujvld7FtOH6vXKCSr9q6l4bMlgpKxR8EFEXHIuCCYopYEUMkB5ISWkMWehySF2QkCkCDTGcGeFCUD7pOQqSCmXSoWLx0+ePfK1r37jwKc+/emnv/bwwwcK+eLZKIqKAicelA0gpCBEqjdXH/u3BkA8KSXOlbg6A6kKyXM84jeiMJwNgqDOMVs3DLBcN57MtK4bWr9p5+atu/fuvO91e++4677dXf3DO1Mt7dsTqdR2LLHDdtyNpm5lkH8N9Y40Q3pCCNQZQuwaAfhDUGlCKaeMeRS31E1wAyjrAdfcqm7YdcHwMzT2fwQUGsA0ZzpwaoBPNQhwwcFZFTTHATsRt9LtmS5cd7vQnpszNLYheOQFXn0ZJ8irXr12ql6rHq5XK0+Xi6XJ3MrS5MLU1MHs/PwJXq+eifCNjgf+NOVhTScAjmWTeBxnxI7O8c23bdm+Zeu2nZs2bt0xMr5hW2d37x2pdPp2Nx7folv27Uw3RjTLcgDtEZIFnBLklWG/0QgwZAJCkWIKRE3hWIZRGmoEg0y0HYjmC0YiXBmkRD/HvgWFRloAAAdQri2EBFQLGGWgqT+yZBR3X4ihGUYHBhydGmMWYwwrANIrVbrD1PVB0zRGMTjoAyEdifIoxfqabhmW3RVPJrtsN2Y3Kn3LTzLvyoDGUL4ecdVbjbYlCo7qQa08Wy2uXfdrxUUeeAWGfoTtxNOplvGBgZHtoxs2bb995707t7/m/t39QyPbMbDYEHPdHkbBRpf2sM5y4FWvh179EgmjKREGVewn0DQdDNNOpFra1g+Pb9q9bvue3bff9do9W+++b09X3+juRKZ9txtP7TJsZ6du2pt0ze4ApjtC07UQdBBCJwAaCGRJEgKEMGBEA0qYRO6kYFxq+GlFmalTXIgxQYkE1AtBgAIeQqgdyBt+3Xu+XC2fq9VrN6SkJUobvYAECIkNSCFRHGWcMiKAMKCUAcFChNGY41qj64eHd9yxcePe27Zu3bvu9tt2OI4zzhiLN8oRCoRQ2zbNnlRLqk839BRlFAMzYIQQVALwFy0ggmCdm/eYTdApGpCSgK5DpOuyattyY1sb6gWwhLsnWobpqRbpDI9u7Ljvnns293a1b0rEzLRlakyFR0Jw7uFAwEBjpVKpXVldy10rFPIVxrmkyAnFpVw1CBJF4phXfVPMZ6cWZqbPF/P5c7ib1PjvDFGmOYZp9dsxZ8yNxwZM22nHPANoozb2BYfADyTOsSX8LHOpVqkc96rVozjXPptdXj46c2Pq2JXLl45ev3LlEj6v2/G4azpOm25aGarhbEEoWizVT8IyzWHHMsZ0RjooiBjISCNIv2niyLPMuG1bSUPTMB8jasHRAgFoS50xigGGmJKSr2iMFlFYDdOhFJHgYVhcXVs9+8zhgwf+5m/2Pf2e97xn8v/7u7+x/+2/86sHdkz8Pw+PD8YvjI1lSjetaf6+FAMvdPVLPfre8/SVlSpAeF2E/uHCWu5L5WL+G7VyaTmo1xodrDEClEEDOFowAYAT/4vAIQKSCBA443ERAUdnlgA4shigfwHTNHwmIcIFUYHjLCcQEsc3CAIEGDCqoIPGEERNJBQnQIJzmEQIEAIaiLBeGHFQ4CivIQMlEEJAHeoexx1IfAaoBwWB0iWOFYlXARoWYyBBYGCCkyL4tSpUyqWVtdXsN5cW579SLlVPUM5mIZ3GhVpJ/LcjIkGEelQlvq1IHhaI5HmdkLyhaYu42F/yIv/pcqnwqUI+/+FCYe1vvWLxaVGtLiYd03dMVjUZqWkgQ4pCqJQhEhviYAtQowjJwGmRS2QlRPN9nFECSllEcJalyAVVdjKIDEMrR5FfAgdqVh2nIs7rsUTScx2LW4YODMsiy0iI5ELwAOXWJXAPkEGp2gRZIkDw7ZafAykvBYFfDjCwozgp2m68Jd3Wsbuvf+gnOrr7fhHxq+3dfe9MtXX9RLK1Yzze0p62sTEspxuWVcVdh7wZRVWdWB72rsc0ijpTQQhBkwj2kRZhwSqEqCtgHDI4GLmOUwYnVq76IqpFEiKKvoGvV6m2jnXdA0P39A2P/MTQ6NjPjI6N//TQ6LqfHhwaQQz/JO5ovNl2ne2EsjQgGRJ9MwrCYim/dnZlcenR7PLSx4praw95nvcHSOL7dal9k1JxgVts2hDiUlSrfYPx4GkahVmKzhfDwCeVSnfgrsAbegcGfr6nd+AdXQODP9s/OPojXb0D21ta29NOLA6SUAi4DCJJ1kp+kK1GAU5sWo1L4iFCIYlAcUglAULQdqqFFAMTrmk1jdMaaJpHiB5Sim/jOCY0TQOc/FvT6fTdvb29D/b0972jp6f37T09PT+WacnsjMdjacM0IgmyiuMu0gwtYxh6O95bAoNUziPAoBJq1SqiBmEQQoRvtLjoQuD5IAWOC8ps3NXojcUTvW4yZbvgwrcdg4NCIySkmhkSqnEgVFLAesA5E0E9qBVztcLqtahenjIYVNG3kq2trbd39fS/sa2j56db2zv/l0xX969hn/10pqNzezKZ6mAgrAijmnq5cLqUzx6qF9dOoqjr9UqxqsYkIQwsJ5FJtXbc1dU/9EB7d+8vt3Z2/XpbZ++vt7R1PNjS1rUR/StJzZjOiYnfC42SF7GiH2mB4BQHDZWCopcRDQiCMvQbTZMSiIxwx0pwziNGOUhVjEq0TzJCQM11DAMVqXgL/ZVKufLk6lrusWqhcNU0YkXk1mdM41IILKKGYSRkxIUQXCA32CRyg/2maxhgGXqnazs/nEwlf8XWrd/GMfC/t6Qy/9V17DfrGutSfdsAoy22Ze6Kx+J3W7Y1pGk0yQjo6Laou0RtONWwQxgAUeUpoQRA4lDlJBKCcA+vgSaxo0Xjn4aDOq5C0o7rmjQziZaW25Oplp/PpBPv7GjPvDWTStxhmnoaBPerlXIWX0xn617tRqlUW6iX/XqAMwz6iVQHIwwY8kKROYpzu2qwUi5nc9mlI5Vq5Vn0rTW0nmo4mWiWmTFsY4MVc9cJBnGBWlKNAEFlw8DntUp1Lp/NPjI/M/NXi/Pzf7k8P//xtezy46W11TO1UnXFNAxux2IpDNIypusaBo45Zhg4g0uo4Txdr1VARkEDHu5u1iolwDUKAPvK0DWwLMvAACXj2HqGEdCJ5FKizoySNdNwjqJlBwLPO2c79qxhaKs6o1WNEu7YVrm9tfUKAHkegE0ZhshSSstzvb0B7Nsn4AfuePkNoi+/yH+Q+ODERPCzv/Zr+VytdiO7uHi0ki/tx23wydD3joRhcCEKgiURhZ5ARxCSg8TJHoeHGiINALoQYOpFoDNLRKMFdG5CSCN5M0ulCTotweIK+EgqkEYeJRQoDgoKrHGv6gicRBWUzEYpVQYnH0IIVkQx+FwK9CMEQd0agwmHtZpEb0IAxWBFObIIfUC7/MCrr3i16jV8gXgOnf9wLrv69LWrl45V1tam3/nf/3vxne98Z9gQ/j380IBETIoKAVEggucZkWu2YaziZJNjrrt8fW7u+vNnzhy9fOrUM1fOnTv5/I0b145fuVLWdQg0Isoa4UVGRYVRiZ9dwKeE+BSET4QIieSCIoiU+PYtfUZIQAhR+ai38KkUNZ2SEk5Eec5JEc3wzlWroW9ZXszSfYPRSMdVQqcSJ2YQjAKOfFGXkldQZo0A5xqRgUZhjVK5QAjciDi/5HvBWc/zrwRBUBCc64Zpdrux2IZYLHaH68Z2xuKx7bbjrjcsJ6PpZgSEzmPfXWeaNo9OvJZIJOoOpZ5B9YLOWAHbrVIAbA8qjNCioZtrxDSLRiIRvutd7+LVWMyXhqv+jXclElAHyriGrTqu25pIJgZQ3vpkIr45FnM3x2PubQox19mI1zHT0LsJERZg3yNfADIs16u1Syvzc89eu3jlwHPPnZi8+OTj+9/0k2899ta3PXjjF3/zN7P/Hfs+FGIxqlZPQOAf4n79NA/8aUqgZpiGa9v2sOu6t8fjsa0xN7YF0+OmZXZTSm0JpMKFvBKG0XkuyaxX56uexYr4Ro8+AGVCmbITBxD2Bp6EUk4wOJGU1izbrlIM4oSgVaZpdexPztC9FUzGnLht96fi8U1J170j7tpb4469Dn2pg0gBMgrXwiCYCsNwGSdqyzS0NPoJ9m5UCkP/hu/Xn/M87zCWeZpH0dNRFD7j171jQd2/JIJwFVBpyzDiMcdNxy3bjadNPbElja2jkjdPYUrp65pVY1TDHQRSQfkhglPJ62G1vFSvFJ6L/OoJGfrX0derqEcaJ/4x13XuiCfiu2KuuwvvN5uG0UVRSBQEq2G9dimolp/1imtH/HLhYsS9q36tdtb3vUtRGOSFlLppmj227WyybGe75bi7HTe2y7LdTbpptRGmizCSC37IrwaSTAeCLEnBihzAA8lCKYmgRErseDwlSI5cgRRSCE4NPSA8CogQEcUcggvZLUge+jwMVnCeuIIvEMenp6dPLy8vr+CaWXdMzdcpxskgBJGRpFJdpSAaEQSFESkjCjLSGJWGxuIYeIyh0+ywTP1uU9fvdixzp2XouANAYxo6lYLvSUkAABAASURBVK5R/MSmxWxLH3Vtc52haRi8gQOCM9SDoCgCgE2hWEIkwSqAVSQjEiiIBgQTUhWCalU0/mk49pnp9wlOKGWWbpua0WWZ2u22oe1wDH2dodN2IkKIMADzapXny6XimVKtNpvP55G7mq/RiCM3AtuVRHKFxvzJhJQaCBnWaiVcJy7WKuXT9XrtWhj6uKBDZFpGKhZ3NqVTiU3ogy0UpIZ6EgJcYmM88uv51ZXl8wee/OaRyce+fuTw5JMnLz///NXl7MpSUKngXGWSRLzxmSaD3xxNDFR4GIU4RdeyOEc/X0df8Wu1o36tfqxaKR+vlIpnq+XCVOB7OUaJj/ya+ELTmozHkxreCx7NII5RSg4apnEi8Gvn6kFw3dCMK5qmPYv5k4yRSWzo2XR722XGosW2Nit/5syZ6vnz51Vwgq4EEprHv8gA/RdLvAwFqtVqPTCMOcrZQSHoX9Wq9T9fXVl6uLiaO1WrVgroCMCjEMdOBFLgPCtvAvCKIwnU4KHojhRHC2C/CswXXJXngNmAgxY0jSE0YIwBOgiWkiCEQJkCZaIv4FAjhAJRAIpWoWTMFpyjSAm6poFlmg0Yug4EAOtGwPGtXqBuOGGCzgBMRgEXYdDUQEY9iIhABB7Uq2WolArFYmH1HO6aPJ7Prnwcv+V/ph5WjziaM1s1zTqKfFlOjRDcfxQVRkle0+SartHVRNLJRoaRd103XFtbC0NcjIu6nm8PgjLy76tFmYQ1/ApULYvIX9OJXDUYKeDEUJMixH2EwCOSY6DCBc5gwqDgGxrxbEoDLONLEdQl98pURjmdiJWUZWcBaoVz586F+/BtYG5uLjAN6jMRhkxGSj9papKbOvUo4RUieFEjoqwmYVPDQc9IzmR00YlZ2Xq5fDm7uvSVfD73tdVsdrpULHggBbcsEzBAgUQ8AYlEAmzbBonrgu/5y8j0E7nc6le8Wu2CDbAG+FZSCQLfoOFywrHmsI9yDG3EhWSRYCAUi9uLSV1fVeUIIVLxYWtGXWdsVfGnUQh0SsE2DHAtC+KOAzFsz7VNcEwd7AYMErMMYjFc3kNcgwLcEOIBaCCrtq1do5JcjBlk0VhdLa9lMhjQfXt3qx1Fj1Lc2q8ezS4vfr1YWD0Q+vUsLhhgoHPhgoP2uuBguxpjOCYiwAkTKtXSYrVWebRcKT4iAn4Jpa7FKlBCPy2CpGsa1ZBb3IkgAEwKoMidQaFKhChxSmtCuDXToCXLZOgzMqLAUWcBBgVAeyAVcyAddyDp2uAaOjDBg3qxkC+t5W6UC6vHoqB2zrENHrMNV6fYAVEwXy2sfTO7OPeJcmntT+te/feDIPj9arn0nrXcygdq5fyX/FrlCg+CKvIp40hizLXddCrjJsNODfVvnKoPoL3dS6RiBUOniyh7WZPcYzyMGIT10K/M1cvVp71a7bFyIXekWl67gr5b1hhhyZhrtiQTZioRY7ZlgOLQq1aK5eLaGSyLAVMwKYEdNwDmAt+/Uinmv1SrlB6plIvX8S25LnDg45xB0McIjhkSiyeIZdsQ8Qiq1crq6trqoeXcyjdK1fIpbP867lIs6rFYHr/k1BgjuBcgBZERyCgAyX3JRMQ1JkPgkU8tpoJ1HDc4ueAzGXqAwwfhFf165ZxXKZ3gQe1SWCwulldX64xyoREe6hQBkTRASLRf6LigMxQho0jIyPeBh74Okts6g7hrkVTcZRj9Gcit4boOdZAHjaIPEAkGI2AbzEg4djrmWBm8d4EHBg89KiIPcGFHUzhBHyEgQqJhmzg+hU5AGjhoNOxnJoS0DZ9DNivUv97BT/dysbubuy0aN0xKEMwxNYxVGNUJJzKoh3WcA2vFtWterfJkobS2v7K2tuTqemAQGVIpIoyvOBGRAORNAdPAZAQG6o0yvMjzlmvl4uX82srxWqXwPCOi6BgsmU7ENrW1pLfELLMD+bKwHqMilESEgoootBj1dAKeaxmha9ucEcIdGvCIhjwdj2styWSrYxhttqGZVPKwlF8triwvnFtaXPzbG9dvvPfKtSt/eeXKxfdfuXjxgzduXP3cwvzsU8X86iUQvGzompnG+q2ZNIrXcl69+ky1WPorDvzDwOEk+P5SlfPliEVnCGGfIcDeI4n8PcHDj3EvulKtVhtzJDSPfzUD6Bb/6jr/6gpq1+Dnfu7nSve89Q0zm3dvOz69sjiZXV6eLFdKk2EQTPIoOIQ7D2cRM6FfL4vA5zIKpMTJgggORAqgGHLcgroHzAMVIOAVxxQ+h5sgBAhqiGMUQMoGJAYq0IBEWXDzOf4SBCV4j1BXhleGFVU7BASWxbaxfXRoYHiPAwGAhziefQi9Km4DVut+tbJQr1ZV1H8KF5Mj6LgHcHBNTs1c3X/qxIljC0dOzvzcb/5mSXEAL9NhJ0mdavoCJfwqqntBI/Rqxk3l3vGOd3gPPvggx4lE/OZv/qb/27/92/UHJyYCvI8IwZKRXwIenEcDDmPdg4yQ4xqDKTR7ASJxHck6CyAOEQKHcUJ7HgOhaVwwskCiOSn4cSrEJIhoP5PiZCzhLKFcb9/Nv6WR6moQskqAn8J+2U+JmKREHiUSdRT8BkhxDgOF44zIg4zCMzojp3Qir8ZMczU7N7c0ffXKyUJhbRI5nMTt0knUaVJj2qRhGJOGaU2aCF3XJ9GKST8M9xfRd6anr59Yy+cXH1R2ot1tgEFGTFvDN64bjMAxAnI/6o26kBOGY75YDvAghEjHMtd0qp3SGJ3E+0lKCbbJJg0N28W2TEOb1DV2EwzzGXsa7w/jAnWYgHgaBJ+kkk+iPYcdyzoPMpj3k8nib773vT5yI+A7DtUXakextFa+sTwzc6xYyu8PIn8/SDmpUWyn0aYxqexklE6i307iwj/p1+v7K5Xq/qWlhZNrq6vLv/3QQ3XVhhuGVSbEMpa9Qil9Fn1YcT5JQR5llFwzpMzFNa2WatFruMCuagA3CMhj+Bx5xDYJwbc8bdIy9UkMJCYttBcDu0ki+P7Ar0/WaqWnq6XCIR56Rw2NntIZO8kIOYjz+/5qvrD/xqULkxcO7p/8+l/+yeQn/uYT+594+sn9V547OVnJFye5HyhfeVqj9BnT0M8wpuXwNTTQu+iLvCDnEnmKcAHLaYydooQgF3w/BX6UgbgW1asz8ytXLteLa8+VS6Vn6rXyfs7D/WjbfpR50LKtg5Zl7td1rcFVFPqTfrU8Wc6vHeHV/MUH3va2BTX2tFJpJbt442SlUpn0vdpkEHr7se+eZgSepoQeZBo7qOv6AXy5eVoIsT/wgv3lSmFybn76WCGfvxEuL+cWPa/stLaWmaatUhDT6OMnhOAHcBFCPqKTRPIZPYI80Wk1KErf5paKArI4h53G+P8ZHvrPhIGHO0zVg7VK+WS1Vp69kr9Y8uxlX2cMd474HAN+Dv3pCI6hI+jnz0spsR25ijIWJecnCAj0NTGpM4J9peOYMPYbqLeuawcMXUNe6EERRccxILrKeFDRRMBw0bdxnBEqoizOqxcRR0UYPkuEeB6EnJZRtEYkWaBSonzYj2N2PyNwgkiBYz4q+xAP4L77BIHGofpLaJEWgiRVSmAB+/eURsRBoriIggNhvXLAr5UP1Yr5E4tXr17xV1bWAgA/gMDXLb0mBBTQf2Z55D+HehziOPdHUXga688zzgukXl8rFLOz5XzueFir7iciOkCpPIbtXNE1Os0o3ADOL8kwOMHD4Ajy+izKOwciytpg1lywam7MqtkOr1Fm1iwiarphlG3DyOr4coByjgmUWUV/Wstln5m+du3AFz77qac/+7GP7P/4pz+x/wtf2jd57vnnJvGz/GStWt6PvO/XGD1sGsY52zQvGzo9V69XTl6bu3xwdHTgxI7X7Fj89YmJyvvf//7Kz/zMzyzv2LHh7ObNg4e2bBx+euvWsVOvf/3u1X0vzJENBps//yoG6L+q9MtUeG1trSgM4zQ6y5cwCvnzeqX2JyvLi59dyy4frBWLi7joh8L3BIQBQBQC4REwDBQYSNAUcLTgQocBiQR0IPTNqHEF9H4FgoEJwXJYDDWWAHgvsL4QWA6v6hkOLtAYQTDQiCrGAQcLoMOjPB+ICEHDoMRgADoFYBjly8jHoKQC9XIeyvlVyGeX8yuLs8cW56YfXp6f/0guu/wRz6s9TEh4GAKYilUqpZd6k8bWvqezR8TKmiUvMSkP44B9kgE75q2t5f8loQkjgYuZfAJZ+wTGZh9EXj4HAT+mRdHzOk50USS+QBl5CKj4My7gYRKKZwWzrpAgOAWMfAJA/CmS/pdS076EPbMA33E0JlQhPi1B/p6U9P+SnLxP17Rvco0flUAfA9A+g3L/hFL254LSR6IoOsPQF7IAnsa1xTCkxzD/45zAH6J+/zd227tR5rslcLzCu7FL380Br0A+wBk7ZJrmQmJ4+MWdqfMAkb7iVz3uX4qk/FsJ5L2S8w+GEH01rISL36EuEMyjlHyZAHsvJ/wPsOy7lXyJbTTA4d2S32ybS3g3F/L3EX8igP8JcPn7gHpxKd+tEfJh4funq45TcF03hH/hqK2sVCWzrgHIb2LR93HJ382xHcBrQyam1b3Kx+fvBg4fNCR9FheG5evVqo95jbO6sFCn9fo83jwDihMu381Bvpsx+AAwfggAFobr9bqqw6NoGbl8VoL8ILb7Ap9YHu2Sqh5eubpifSLJ/5AAf0El/QwIsl+T2lMo8xOEsIeE5O9hyl4iDugAUz7uFsGmTVEGd4y6urqqnmWtGIZxSlDxWSHkQ8DFeyTQjwGD457prVy//g/6o36NEz8PLgHnX6fA/0oI/odo+we4CgD1cKoQGkX0zUXMO4gyPoO6/0mDI8W90pdjvyi+UH/0zT8TBL7IGZwssGKeEIJmANTTaT+hx7OC81NSyk+JQLwnCsP/UatVf79Wr/y+V6/9vudVfx/fNn4/iML/G3n/SxGRJzill4phmFdjGAMpOYy+JhxnHn3/EO7KfBhfTP6gWi7/YaVc+FgtqB7mvj8rcvUS4K4Q5POY5V+uVwufqZRKf1Qtrv1RMZ/9q2op/+V8Of9cpZxd9f1chBRGkbaa86La8Vq9/MXQ9/+CB8GfR6G/j3veQULpFSbZKcLoJyiI/0kA/m9AuxtjAq8Nv8Q+4yDfXS5X/jC3NP9X5dXlr0e1whL4ZSBBFXDndC2o5o+uLs/9XbGQ+wvfq/x5EHl/6wf1/Z7vX+KaOMEJ+euIh7+HwdnveXXvwxEPnuU4Jk30MWU7dlSDS7zC0nzNo160WC9Vn8XA8SP1SvV/BMhf6Ff/yK9U3hdVqw+HhcI1u16vlJCHBd+vL/hu3YBCwa/4s7Vq8UilsPrxtcLyn+RWs3+yms9+YnV17rhfzy7WKpVqvVDLRZX6CeT44Vqx8L5qIf8/S2urf1RZXX1fOb/6t6W1lb9dW1n+wOry4p+trSy+L5dd+OJafulGaFarzLbLpq8Xw5SWD1NBHmrbEAGDAAAQAElEQVRQwJ3XafShAyIUf4M2/1mlVHxPYXXlg/mV3FfKudK1mmUVLEpXfYAV0/eXIAwvS0r349T/OZyr/gQI+wNGyPsYgc8xzp5kJruQy+XKiosm/n0ZoP++4l9aunrT/7Ef+7Hlu1/72kvbt28/cuHC8/vnpqYmy2urk0G9up/73oHA946GXu35wKvNcPzGKKMgIFEEhCMEByIEENw9obhqUSlB3QPmN6DucSSrIIQSAniiIhLXYwSIxlXlqWfodKBkNOrxEGSE6wteCcqiGJTgziuIoA5etQy49VitV0rX65Xyc/VK6WitUnwmt7ry9Oz0tcnzz5+YnHziiSOP7t9//sd/+hdn3/Fbv1VQb7k4uAU2/rKeZNOmoHfD7tXe2/fMda6//Ubb+vULfXfe+eJC/U811nn77dXxnfdcH79j13PdoxtO9G/c+PydP/qj8//lV3915Q0PPjiz5/WvP987tvGIwpY777x4/0/+5NyDv/zLa6/5yZ9fXLftntODW3YfHt609ejw+vWX1q9f/48G6MiOHcXh7dvPDG/Z8nTfhrH9w1s3Hd39xjfeePDtvzr/5p/6qWs77r337OCGDYc6h4aevX3nzkuvRx+4H3d9kKNIvYU8+Pa3z9//Q295bseeew4Oj298um9oaPIWuob6JrvGhiaHNm+YXI+7cPe+8Y2zP/ZLv1S+//77o1v2ohyhdil23P+juf7bdz7fhbr2b9t9fGTr7svr7777H+m7/u715Q1bRy6v29R3dN1w94GhobbJob70ZN8tqPuxvsmhFzC+ZfzpXffeeejO173u0JZ773p6bOfOyb7NmyfbNm48uen++5eUX6sdrFv6/FNXpeOP/Nqv5Xe/9cEbwzvvPNq3+Y7Jrg0bJtvGxhro2jCG92No6+bJzXv3Tu7+oR86/roHH5x/23/7b1W08UV73/mhD4U/NzGBO5NvnRnZtu34EOoytGHz5MjmbcfvfeOPz/7S7/5u+f6JiUjVUXVVX69X5bCtIeSyDznt6+ua7LoFvFccd9++7sD43h3PbnnDvWfv/+mfmNr7E2+aWrd79+mh2zceGVi//plBtPd1b3nL9Lf6OLYh3vnOd4b/DXW8/y1vWdqy486zY1u2He5Zf9szveObntt29w8tvO1t367/LX42bdpUGd2+/Wo/6t29aevB/jt2HbvrLT+J8icKExMT3v0PPli5561vndlyJ/rP5s2HupCnLvSNhk+gzn14P4a2b9y+58jeN/zIhR9Gf33wwd9+cTyoPvnRd76z9sM/+ZOLu1/72tNb7tp18NNf3Pf0Zx7+vyaf+PjHJx99+iOTDz/x/slP/u3/b3Li9yYmt+/ZfvTNP/Hma2hP7rd/+7frExMTAnWVytd+CX3uwLFjs1946KHjj33+85Nf+/LH9j978JFj1545Po0RcOG3/vRPPSwfqb7Zf/79uQPf3Hfq8KEvT37zG383+dhXP3P40NMPnz917eDclZWT1XvuiUXvetckf+Mb31Z76vBz819+8vfOP/G+9x355Be/ePjrBw8+/8M/9VPT/+Xtb1/dhXwOb9t9WnHTPjz8dBva3NbXN9m4Ig9tQ+g3iKefevjg8WefOlHOLVyFoFwhkYfvGgFoPKhHleLC9KUz549840tHvvTYnx566pnfP3v64sUbv/ibv5m7+4d+bAG5P/nXf/eV/b/zB++Z/D//9C+O3/vjPz2nxqSyQ9mOePFcw2BUg5nS7I1DMyc//TfHPv2hj0x++eMTk1//5P914PDXvnb4yS9/+fzZkydza0tLHgwOBh9CP1X4lXd9sL5mmvkrZ56ePviNR48/9vDD+7/8tU9PPvXlLx47ff7QVK5UyAdhWM+dOlU+++lPz3/6i/+fCx/52z858vmP/uH+r/7dByZPPvrJZ8498bnnDj/ytece+8zfHHrk0x99+sDjXzjw7KHHTp8+ezK7Cmt+KZn0b867H8d+QHz8496D73xnUc1vu9/0+rOnf+/3Dn303e9++sBnP3v4G49++fyFo5O5UqlU/9Tjj9cef/zx6r7JycofvO99q7/8v/6v03f9yI8837Fhw+H2desO3nbffcfu/y//5Xn1N2W4U5JTO9QvEtJM/Lsx8J8SoHynNTZGvRTfFDAA+SZGrR+sB/4fo3O/L7u8/Lnyau5AtVS4FtVrVYHfcmUUAChgEEGlwN0NAjqjQPFliUgOEgML/AGCjeDbMTBKGyAUc/CUmK/CFEwCwUAGsI4CfSHwoXiv5DIMTgDbiPwq1EoFtVsC2cWF5ZWFuW8uzc19AndP3lfIr33EC+qPERqc1gSb9XW9mMHBi000zyYDTQb+FQz8RxYl5ObfIAFsitZwvK6tZUIFdb9v3z6hnv9z+kxMTEi1a9Q7NxfUnf56Fto9Jedd73oXbkQQeauuCj6qsVnfXPDrCqqsuj93rhqqth54QLUFqrxUMlX5xe5uruSo+39Jj1vtvHgtFgDCKs6PHiE4d1EZ4i4wB0YE6DjTW1TIdMyJVNuqLdUG1lXtg2pL3Sv7FW7l4/Ufne+aQPvPAXfRDrdaDTciDizFkMvdoeLhHN4rKI6UzFsCVBvKtt45CJyaUQ3a6mVIQsXPhdWuWntV7bI0/vtQmzZF75qc5N3dJ/gcloX2rKeemb5br/eX6guuWw/q9XJLyiuGUam4akZlB/Mzmd3ht7Z3q91bV5zz5QPYv5ndu0MHgxJ3ZaVebWsLJ7EtLCMRzfP7jAF02/98jfANJ3g7vin8yE/+5PU999xz4tlnnz1w9PDh/YszM5OVwtpkWK9P8iicFGHwTOjXT4Ve/aqIwhXc9ahSkBHFXRGCwQogCKCfNa6Nlx4AnC8kAtSB10Yar4B1AIMRlAFqt4RgmmCQwkMfgnpFVIr5sJRfLVSLhasYID1XLhaO4jbjoeWl+acvXTwzefLYof3PHXvy2fKh45ff8ev/x9JvTkyU1H/7BQeIali11kSTgSYD36cMqMVSjdXvBKqLEwj+/vOnCijEg/v2cawfvYB/FNgQnIwmJiYbuylqJ+JmuckIAwBVD8uryerFhuTN8hOY35igvhs9XqysEjUIIlHHNyrB56SI1N+RTKIKk4zK44yKWYOyUsR4gHpgG422v7MNdX8LSuRL4tZCrxb7W7hlk5Kt0goqjQKUPLzcPAkGh4q3m3zsQ10Q+/YF6l7tsqhnqp5qY2ICxE05k5F6psooPlV6Auv85nsf9Sc+Pum9V12RZ1UPW5GIf/K8KXdCTEyizBMn1B+vciz8z9bB583zP4mB74sA5Ttt7+3tDfREYtVk7JIG9JuMkE+BlH9cK5ffk11Y+Fhxde3RqO6dk4GfxYDC51GAjyPAwdjYSVG7KRKDFIG7IFxEIHBXRWBAItE7CQJw/Et1j0GJClAUKJaXPICgVoFCLsvnpq7Xrl+6eOPqlcuPzc1MfSyfzb63XCl/PAjqhwGMqSgeZrtqRlW98Xyn/s37VxsDTXubDPznM5DFnRyuRfiliR3B+e2vMARp/K2REOKvOBGHq4wvDtedFz99fS8a4zSqptMX8b3IatZtMvBPMfB9GaDgjgpX337/C+6q3PvWt97Y/prXnNlwxx2HDp8+PXn54sXJQn51Uob+JAYe+0UYHogC/0Tg1aei0MtLEQVqR4UCB/W5BkR4M3jBYIQgbu2aSNwCDYM6VMsFKBdWg1J+bQ13TWZwp+RCubB2ai2XPbq0OH/o2pWLTx9/9tnJo88emHzu5P7jh56/OvNbExOFiYkP1W5G9BPinyK3md9koMlAk4H/KAYmJiaiX594f2XPT/7cXP/uHzredsc9kwrdmN714784+0u/+0eNv0n6j9Kn2U6Tge+Vge/LAOWfMaoWGMYMpfRZQenfBWH4V16t+iflQv5D+ezKZDm/dl349SrBoETDAEWB4Q4Kw2CE4W6KSlN8BpEPHIOTOgYnuaV5mL1+tXL14tkrF86dOXj96sW/n5+d+US5uPbXXlD9PAY0xzin02E8WM1DutaN34j/Gf1ekY+aSjcZaDLQZKDJQJOB7zcGXlEByjvf+c4QUXzdj/7o/KZt286/6/d+79jnH3nk4MyVK/uLudxkUKtNChFNyig6wr3ahcirznK/tiqCWlF41UJUL+eCSnHOq5aueuXyuXqldLJaLBwurGUPLC3M7Z+6cmny8vkzk2efO/H01UvnDy3OXD59ZaU094cf+lDxoYf21RvfPicmxPdbJzb1aTLQZKDJQJOBJgM/aAy8ogKU7yR/37594ty5cyEEwYIgZD+R8lNUwB/jZ5uHsvPzX1hbmDtUz2cvBYXcTH11Zbq0PH8xO3vj8NzVS4/NXL34+YWZqb/GzzoP+b73FwLk56Tk3wxEeJYxb7a5Y/KdbDfvmww0GWgy0GSgycB/HAOv6AAFaWr8F0zVfw/jTT/xE1Pqv3EwunnzoblzJyaXZ69NlrLZybBamgxrlf1BtThZL+Yncwuz++euX5y8fPbE5ImD+/efPn1kcubE6UOTx547+//6nw9d/x9//tfLf/ihfc0dEyS3eTYZaDLQZKDJwKuYgf9k01/pAcpL0sdbw6JB5VmQ0ROapJ8DAR+lQD8ecf63kZSPAedHAhFcMI1grgKx0rlqVf1zs+anm5dks5nZZKDJQJOBJgNNBv7jGfiBDFDe/Obf9N/4tl9ded1P/cK129/4I89vfcObT93xQ2957v7/8lPPP/jLv371f/ndibn/9x+8Nzvx3s80/tsl+/bta/5b+P9432u22GSgyUCTgX9PBpqyX+EM/EAGKK/wPmmq32SgyUCTgSYDTQZe9Qw0A5RXvQs0CWgy0GTg+5KBplJNBl7lDDQDlFe5AzTNbzLQZKDJQJOBJgPfjww0A5Tvx15p6tRk4JXPQNOCJgNNBpoMfE8MNAOU74m+ZuUmA00Gmgw0GWgy0GTg34OBZoDy78FqU+Yrn4GmBU0Gmgw0GWgy8J/KQDNA+U+lv9l4k4EmA00Gmgw0GWgy8FIMNAOUl2LllZ/XtKDJQJOBJgNNBpoMvKIZaAYor+juayrfZKDJQJOBJgNNBn4wGfj+DFB+MLluWtVkoMlAk4EmA00Gmgx8lww0A5TvkqhmsSYDTQaaDDQZaDLwSmfglaR/M0B5JfVWU9cmA00Gmgw0GWgy8CphoBmgvEo6umlmk4EmA00GXvkMNC14NTHQDFBeTb3dtLXJQJOBJgNNBpoMvEIYaAYor5COaqrZZKDJwCufgaYFTQaaDHz3DDQDlO+eq2bJJgNNBpoMNBloMtBk4D+IgWaA8h9EdLOZJgOvfAaaFjQZaDLQZOA/joFmgPIfx3WzpSYDTQaaDDQZaDLQZOC7ZKAZoHyXRDWLvfIZaFrQZKDJQJOBJgOvHAaaAcorp6+amjYZaDLQZKDJQJOBVw0DzQDlFdPVTUWbDDQZaDLQZKDJwKuHgWaA8urp66alTQaaDDQZaDLQZOAVw8B/WIDyebSVTAAAAmdJREFUimGkqWiTgSYDTQaaDDQZaDLwn85AM0D5T++CpgJNBpoMNBloMtBk4N/MwA9sxWaA8gPbtU3Dmgw0GWgy0GSgycArl4FmgPLK7bum5k0Gmgw0GXjlM9C0oMnAP8FAM0D5J4hpZjcZaDLQZKDJQJOBJgP/eQw0A5T/PO6bLTcZaDLwymegaUGTgSYD/04MNAOUfydim2KbDDQZaDLQZKDJQJOBfzsDzQDl385ds2aTgVc+A00Lmgw0GWgy8H3KQDNA+T7tmKZaTQaaDDQZaDLQZODVzEAzQHk19/4r3/amBU0Gmgw0GWgy8APKQDNA+QHt2KZZTQaaDDQZaDLQZOCVzEAzQPnP7L1m200Gmgw0GWgy0GSgycBLMtAMUF6SlmZmk4EmA00Gmgw0GWgy8J/JwPcSoPxn6t1su8lAk4EmA00Gmgw0GfgBZqAZoPwAd27TtCYDTQaaDDQZeCUy0NRZMdAMUBQLTTQZaDLQZKDJQJOBJgPfVww0A5Tvq+5oKtNkoMlAk4FXPgNNC5oMvBwMNAOUl4PFpowmA00Gmgw0GWgy0GTgZWWgGaC8rHQ2hTUZaDLwymegaUGTgSYD3w8MNAOU74deaOrQZKDJQJOBJgNNBpoMfBsDzQDl2+ho3jQZeOUz0LSgyUCTgSYDPwgMNAOUH4RebNrQZKDJQJOBJgNNBn7AGGgGKD9gHfrKN6dpQZOBJgNNBpoMNBkAaAYoTS9oMtBkoMlAk4EmA00Gvu8YaAYoL3OXNMU1GWgy0GSgyUCTgSYD3zsDzQDle+ewKaHJQJOBJgNNBpoMNBl4mRn4/wMAAP//NFF+kQAAAAZJREFUAwBeH0KaWF+gbwAAAABJRU5ErkJgg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6" name="Freeform 5"/>
          <p:cNvSpPr/>
          <p:nvPr/>
        </p:nvSpPr>
        <p:spPr>
          <a:xfrm>
            <a:off x="755774" y="622986"/>
            <a:ext cx="838890" cy="996337"/>
          </a:xfrm>
          <a:custGeom>
            <a:avLst/>
            <a:gdLst/>
            <a:ahLst/>
            <a:cxnLst/>
            <a:rect l="l" t="t" r="r" b="b"/>
            <a:pathLst>
              <a:path w="924248" h="1155107">
                <a:moveTo>
                  <a:pt x="0" y="0"/>
                </a:moveTo>
                <a:lnTo>
                  <a:pt x="924248" y="0"/>
                </a:lnTo>
                <a:lnTo>
                  <a:pt x="924248" y="1155107"/>
                </a:lnTo>
                <a:lnTo>
                  <a:pt x="0" y="11551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81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8" cy="10286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" y="0"/>
            <a:ext cx="18478500" cy="10287000"/>
            <a:chOff x="1" y="0"/>
            <a:chExt cx="184785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11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18288000" y="4422521"/>
                  </a:moveTo>
                  <a:lnTo>
                    <a:pt x="16591966" y="1507477"/>
                  </a:lnTo>
                  <a:lnTo>
                    <a:pt x="16591966" y="0"/>
                  </a:lnTo>
                  <a:lnTo>
                    <a:pt x="12271464" y="0"/>
                  </a:lnTo>
                  <a:lnTo>
                    <a:pt x="12271464" y="1508531"/>
                  </a:lnTo>
                  <a:lnTo>
                    <a:pt x="10156571" y="5143500"/>
                  </a:lnTo>
                  <a:lnTo>
                    <a:pt x="12293054" y="8815603"/>
                  </a:lnTo>
                  <a:lnTo>
                    <a:pt x="11471402" y="9294025"/>
                  </a:lnTo>
                  <a:lnTo>
                    <a:pt x="0" y="9294025"/>
                  </a:lnTo>
                  <a:lnTo>
                    <a:pt x="0" y="10286987"/>
                  </a:lnTo>
                  <a:lnTo>
                    <a:pt x="9766084" y="10286987"/>
                  </a:lnTo>
                  <a:lnTo>
                    <a:pt x="12083567" y="10286987"/>
                  </a:lnTo>
                  <a:lnTo>
                    <a:pt x="14083564" y="10286987"/>
                  </a:lnTo>
                  <a:lnTo>
                    <a:pt x="16582060" y="8832177"/>
                  </a:lnTo>
                  <a:lnTo>
                    <a:pt x="16571684" y="8814371"/>
                  </a:lnTo>
                  <a:lnTo>
                    <a:pt x="18288000" y="5864466"/>
                  </a:lnTo>
                  <a:lnTo>
                    <a:pt x="18288000" y="4422521"/>
                  </a:lnTo>
                  <a:close/>
                </a:path>
              </a:pathLst>
            </a:custGeom>
            <a:solidFill>
              <a:srgbClr val="FFD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7375" y="1684814"/>
              <a:ext cx="7880624" cy="691737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407384" y="1684814"/>
              <a:ext cx="7880984" cy="6915150"/>
            </a:xfrm>
            <a:custGeom>
              <a:avLst/>
              <a:gdLst/>
              <a:ahLst/>
              <a:cxnLst/>
              <a:rect l="l" t="t" r="r" b="b"/>
              <a:pathLst>
                <a:path w="7880984" h="6915150">
                  <a:moveTo>
                    <a:pt x="7880615" y="3748323"/>
                  </a:moveTo>
                  <a:lnTo>
                    <a:pt x="6038097" y="6915149"/>
                  </a:lnTo>
                </a:path>
                <a:path w="7880984" h="6915150">
                  <a:moveTo>
                    <a:pt x="2011102" y="6915149"/>
                  </a:moveTo>
                  <a:lnTo>
                    <a:pt x="0" y="3458600"/>
                  </a:lnTo>
                  <a:lnTo>
                    <a:pt x="2012313" y="0"/>
                  </a:lnTo>
                  <a:lnTo>
                    <a:pt x="6036885" y="0"/>
                  </a:lnTo>
                  <a:lnTo>
                    <a:pt x="7880615" y="3168910"/>
                  </a:lnTo>
                </a:path>
              </a:pathLst>
            </a:custGeom>
            <a:ln w="380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47520" y="107503"/>
            <a:ext cx="7884795" cy="935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9800"/>
              </a:lnSpc>
              <a:spcBef>
                <a:spcPts val="100"/>
              </a:spcBef>
              <a:tabLst>
                <a:tab pos="1405255" algn="l"/>
                <a:tab pos="1922145" algn="l"/>
                <a:tab pos="2777490" algn="l"/>
                <a:tab pos="4337050" algn="l"/>
                <a:tab pos="4495800" algn="l"/>
                <a:tab pos="5140960" algn="l"/>
                <a:tab pos="5528310" algn="l"/>
                <a:tab pos="5742940" algn="l"/>
                <a:tab pos="6475095" algn="l"/>
                <a:tab pos="7529195" algn="l"/>
              </a:tabLst>
            </a:pP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Розмір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	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адміністративного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		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збору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		</a:t>
            </a:r>
            <a:r>
              <a:rPr sz="2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за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	</a:t>
            </a:r>
            <a:r>
              <a:rPr sz="2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державну 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юридичних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	</a:t>
            </a:r>
            <a:r>
              <a:rPr sz="23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осіб</a:t>
            </a:r>
            <a:r>
              <a:rPr sz="2300" spc="-2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3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фізичних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	</a:t>
            </a:r>
            <a:r>
              <a:rPr sz="23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осіб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	</a:t>
            </a:r>
            <a:r>
              <a:rPr sz="2300" spc="36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3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підприємців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	</a:t>
            </a:r>
            <a:r>
              <a:rPr sz="2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та</a:t>
            </a:r>
            <a:endParaRPr sz="2300" dirty="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04474" y="107503"/>
            <a:ext cx="1864995" cy="935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7965">
              <a:lnSpc>
                <a:spcPct val="129800"/>
              </a:lnSpc>
              <a:spcBef>
                <a:spcPts val="100"/>
              </a:spcBef>
            </a:pPr>
            <a:r>
              <a:rPr sz="2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реєстрацію </a:t>
            </a:r>
            <a:r>
              <a:rPr sz="2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громадських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7520" y="1017518"/>
            <a:ext cx="9921875" cy="776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9800"/>
              </a:lnSpc>
              <a:spcBef>
                <a:spcPts val="100"/>
              </a:spcBef>
            </a:pP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формувань</a:t>
            </a:r>
            <a:r>
              <a:rPr sz="230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встановлений</a:t>
            </a:r>
            <a:r>
              <a:rPr sz="23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статтею</a:t>
            </a:r>
            <a:r>
              <a:rPr sz="23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110" dirty="0">
                <a:solidFill>
                  <a:srgbClr val="FFFFFF"/>
                </a:solidFill>
                <a:latin typeface="Arial MT"/>
                <a:cs typeface="Arial MT"/>
              </a:rPr>
              <a:t>36</a:t>
            </a:r>
            <a:r>
              <a:rPr sz="23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Закону</a:t>
            </a:r>
            <a:r>
              <a:rPr sz="23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України</a:t>
            </a:r>
            <a:r>
              <a:rPr sz="23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90" dirty="0">
                <a:solidFill>
                  <a:srgbClr val="FFFFFF"/>
                </a:solidFill>
                <a:latin typeface="Arial MT"/>
                <a:cs typeface="Arial MT"/>
              </a:rPr>
              <a:t>«</a:t>
            </a:r>
            <a:r>
              <a:rPr sz="23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Про 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державну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реєстрацію</a:t>
            </a:r>
            <a:r>
              <a:rPr sz="2300" spc="204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юридичних</a:t>
            </a:r>
            <a:r>
              <a:rPr sz="2300" spc="204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осіб</a:t>
            </a:r>
            <a:r>
              <a:rPr sz="23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300" spc="300" dirty="0">
                <a:solidFill>
                  <a:srgbClr val="FFFFFF"/>
                </a:solidFill>
                <a:latin typeface="Arial MT"/>
                <a:cs typeface="Arial MT"/>
              </a:rPr>
              <a:t> 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фізичних</a:t>
            </a:r>
            <a:r>
              <a:rPr sz="2300" spc="204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осіб</a:t>
            </a:r>
            <a:r>
              <a:rPr sz="2300" spc="210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300" spc="409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300" spc="295" dirty="0">
                <a:solidFill>
                  <a:srgbClr val="FFFFFF"/>
                </a:solidFill>
                <a:latin typeface="Arial MT"/>
                <a:cs typeface="Arial MT"/>
              </a:rPr>
              <a:t> 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підприємців</a:t>
            </a:r>
            <a:r>
              <a:rPr sz="2300" spc="210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та </a:t>
            </a:r>
            <a:r>
              <a:rPr sz="2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громадських</a:t>
            </a:r>
            <a:r>
              <a:rPr sz="23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формувань</a:t>
            </a:r>
            <a:r>
              <a:rPr sz="2300" spc="-20" dirty="0">
                <a:solidFill>
                  <a:srgbClr val="FFFFFF"/>
                </a:solidFill>
                <a:latin typeface="Arial MT"/>
                <a:cs typeface="Arial MT"/>
              </a:rPr>
              <a:t>»</a:t>
            </a:r>
            <a:r>
              <a:rPr sz="23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spc="-55" dirty="0">
                <a:solidFill>
                  <a:srgbClr val="FFFFFF"/>
                </a:solidFill>
                <a:latin typeface="Arial MT"/>
                <a:cs typeface="Arial MT"/>
              </a:rPr>
              <a:t>(</a:t>
            </a:r>
            <a:r>
              <a:rPr sz="23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далі</a:t>
            </a:r>
            <a:r>
              <a:rPr sz="23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409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3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Закон</a:t>
            </a:r>
            <a:r>
              <a:rPr sz="2300" spc="-10" dirty="0">
                <a:solidFill>
                  <a:srgbClr val="FFFFFF"/>
                </a:solidFill>
                <a:latin typeface="Arial MT"/>
                <a:cs typeface="Arial MT"/>
              </a:rPr>
              <a:t>).</a:t>
            </a:r>
            <a:endParaRPr sz="23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35"/>
              </a:spcBef>
            </a:pPr>
            <a:endParaRPr sz="2300" dirty="0">
              <a:latin typeface="Arial MT"/>
              <a:cs typeface="Arial MT"/>
            </a:endParaRPr>
          </a:p>
          <a:p>
            <a:pPr marL="12700" marR="5080" algn="just">
              <a:lnSpc>
                <a:spcPct val="129800"/>
              </a:lnSpc>
              <a:spcBef>
                <a:spcPts val="5"/>
              </a:spcBef>
            </a:pPr>
            <a:r>
              <a:rPr sz="2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Відповідно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135" dirty="0">
                <a:solidFill>
                  <a:srgbClr val="FFFFFF"/>
                </a:solidFill>
                <a:latin typeface="Lucida Sans Unicode"/>
                <a:cs typeface="Lucida Sans Unicode"/>
              </a:rPr>
              <a:t>до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частини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п</a:t>
            </a:r>
            <a:r>
              <a:rPr sz="2300" spc="-20" dirty="0">
                <a:solidFill>
                  <a:srgbClr val="FFFFFF"/>
                </a:solidFill>
                <a:latin typeface="Arial MT"/>
                <a:cs typeface="Arial MT"/>
              </a:rPr>
              <a:t>’</a:t>
            </a:r>
            <a:r>
              <a:rPr sz="23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ятої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статті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110" dirty="0">
                <a:solidFill>
                  <a:srgbClr val="FFFFFF"/>
                </a:solidFill>
                <a:latin typeface="Arial MT"/>
                <a:cs typeface="Arial MT"/>
              </a:rPr>
              <a:t>36</a:t>
            </a:r>
            <a:r>
              <a:rPr sz="2300" spc="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Закону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адміністративний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збір</a:t>
            </a:r>
            <a:r>
              <a:rPr sz="2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та</a:t>
            </a:r>
            <a:r>
              <a:rPr sz="2300" spc="7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плата</a:t>
            </a:r>
            <a:r>
              <a:rPr sz="2300" spc="7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за</a:t>
            </a:r>
            <a:r>
              <a:rPr sz="2300" spc="7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надання</a:t>
            </a:r>
            <a:r>
              <a:rPr sz="2300" spc="7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відомостей</a:t>
            </a:r>
            <a:r>
              <a:rPr sz="2300" spc="7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2300" spc="7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Єдиного</a:t>
            </a:r>
            <a:r>
              <a:rPr sz="2300" spc="7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державного</a:t>
            </a:r>
            <a:r>
              <a:rPr sz="2300" spc="7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реєстру</a:t>
            </a:r>
            <a:r>
              <a:rPr sz="23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юридичних</a:t>
            </a:r>
            <a:r>
              <a:rPr sz="2300" spc="18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осіб</a:t>
            </a:r>
            <a:r>
              <a:rPr sz="2300" spc="-9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300" spc="19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фізичних</a:t>
            </a:r>
            <a:r>
              <a:rPr sz="2300" spc="18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осіб</a:t>
            </a:r>
            <a:r>
              <a:rPr sz="2300" spc="4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підприємців</a:t>
            </a:r>
            <a:r>
              <a:rPr sz="2300" spc="18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та</a:t>
            </a:r>
            <a:r>
              <a:rPr sz="2300" spc="18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громадських</a:t>
            </a:r>
            <a:r>
              <a:rPr sz="230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формувань</a:t>
            </a:r>
            <a:r>
              <a:rPr sz="2300" spc="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справляються</a:t>
            </a:r>
            <a:r>
              <a:rPr sz="2300" spc="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2300" spc="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відповідному</a:t>
            </a:r>
            <a:r>
              <a:rPr sz="2300" spc="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розмірі</a:t>
            </a:r>
            <a:r>
              <a:rPr sz="2300" spc="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від</a:t>
            </a:r>
            <a:r>
              <a:rPr sz="2300" spc="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прожиткового</a:t>
            </a:r>
            <a:r>
              <a:rPr sz="23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мінімуму</a:t>
            </a:r>
            <a:r>
              <a:rPr sz="23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для</a:t>
            </a:r>
            <a:r>
              <a:rPr sz="23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працездатних</a:t>
            </a:r>
            <a:r>
              <a:rPr sz="23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осіб</a:t>
            </a:r>
            <a:r>
              <a:rPr sz="2300" spc="-9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300" spc="2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встановленому</a:t>
            </a:r>
            <a:r>
              <a:rPr sz="23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законом</a:t>
            </a:r>
            <a:r>
              <a:rPr sz="23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на</a:t>
            </a:r>
            <a:r>
              <a:rPr sz="23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90" dirty="0">
                <a:solidFill>
                  <a:srgbClr val="FFFFFF"/>
                </a:solidFill>
                <a:latin typeface="Arial MT"/>
                <a:cs typeface="Arial MT"/>
              </a:rPr>
              <a:t>1</a:t>
            </a:r>
            <a:r>
              <a:rPr sz="2300" spc="2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січня</a:t>
            </a:r>
            <a:r>
              <a:rPr sz="2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календарного</a:t>
            </a:r>
            <a:r>
              <a:rPr sz="2300" spc="5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року</a:t>
            </a:r>
            <a:r>
              <a:rPr sz="2300" spc="-75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300" spc="6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2300" spc="5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якому</a:t>
            </a:r>
            <a:r>
              <a:rPr sz="2300" spc="5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подаються</a:t>
            </a:r>
            <a:r>
              <a:rPr sz="2300" spc="5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відповідні</a:t>
            </a:r>
            <a:r>
              <a:rPr sz="2300" spc="5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документи</a:t>
            </a:r>
            <a:r>
              <a:rPr sz="2300" spc="5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для</a:t>
            </a:r>
            <a:r>
              <a:rPr sz="2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проведення</a:t>
            </a:r>
            <a:r>
              <a:rPr sz="2300" spc="2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реєстраційної</a:t>
            </a:r>
            <a:r>
              <a:rPr sz="2300" spc="2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130" dirty="0">
                <a:solidFill>
                  <a:srgbClr val="FFFFFF"/>
                </a:solidFill>
                <a:latin typeface="Lucida Sans Unicode"/>
                <a:cs typeface="Lucida Sans Unicode"/>
              </a:rPr>
              <a:t>дії</a:t>
            </a:r>
            <a:r>
              <a:rPr sz="2300" spc="2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або</a:t>
            </a:r>
            <a:r>
              <a:rPr sz="2300" spc="2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запит</a:t>
            </a:r>
            <a:r>
              <a:rPr sz="2300" spc="2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про</a:t>
            </a:r>
            <a:r>
              <a:rPr sz="2300" spc="2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надання</a:t>
            </a:r>
            <a:r>
              <a:rPr sz="2300" spc="2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відомостей</a:t>
            </a:r>
            <a:r>
              <a:rPr sz="2300" spc="2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23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Єдиного</a:t>
            </a:r>
            <a:r>
              <a:rPr sz="2300" spc="4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державного</a:t>
            </a:r>
            <a:r>
              <a:rPr sz="2300" spc="4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реєстру</a:t>
            </a:r>
            <a:r>
              <a:rPr sz="2300" spc="-7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300" spc="5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та</a:t>
            </a:r>
            <a:r>
              <a:rPr sz="2300" spc="4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округлюються</a:t>
            </a:r>
            <a:r>
              <a:rPr sz="2300" spc="4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135" dirty="0">
                <a:solidFill>
                  <a:srgbClr val="FFFFFF"/>
                </a:solidFill>
                <a:latin typeface="Lucida Sans Unicode"/>
                <a:cs typeface="Lucida Sans Unicode"/>
              </a:rPr>
              <a:t>до</a:t>
            </a:r>
            <a:r>
              <a:rPr sz="2300" spc="4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найближчих</a:t>
            </a:r>
            <a:r>
              <a:rPr sz="2300" spc="4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145" dirty="0">
                <a:solidFill>
                  <a:srgbClr val="FFFFFF"/>
                </a:solidFill>
                <a:latin typeface="Arial MT"/>
                <a:cs typeface="Arial MT"/>
              </a:rPr>
              <a:t>10</a:t>
            </a:r>
            <a:r>
              <a:rPr sz="2300" spc="1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гривень</a:t>
            </a:r>
            <a:endParaRPr sz="23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 dirty="0">
              <a:latin typeface="Lucida Sans Unicode"/>
              <a:cs typeface="Lucida Sans Unicode"/>
            </a:endParaRPr>
          </a:p>
          <a:p>
            <a:pPr marL="12700" marR="5080" algn="just">
              <a:lnSpc>
                <a:spcPct val="129800"/>
              </a:lnSpc>
            </a:pP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Згідно</a:t>
            </a:r>
            <a:r>
              <a:rPr sz="23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абзацу</a:t>
            </a:r>
            <a:r>
              <a:rPr sz="23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четвертого</a:t>
            </a:r>
            <a:r>
              <a:rPr sz="23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статті</a:t>
            </a:r>
            <a:r>
              <a:rPr sz="23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dirty="0">
                <a:solidFill>
                  <a:srgbClr val="FFFFFF"/>
                </a:solidFill>
                <a:latin typeface="Arial MT"/>
                <a:cs typeface="Arial MT"/>
              </a:rPr>
              <a:t>7</a:t>
            </a:r>
            <a:r>
              <a:rPr sz="2300" spc="1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Закону</a:t>
            </a:r>
            <a:r>
              <a:rPr sz="23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України</a:t>
            </a:r>
            <a:r>
              <a:rPr sz="23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dirty="0">
                <a:solidFill>
                  <a:srgbClr val="FFFFFF"/>
                </a:solidFill>
                <a:latin typeface="Arial MT"/>
                <a:cs typeface="Arial MT"/>
              </a:rPr>
              <a:t>«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Про</a:t>
            </a:r>
            <a:r>
              <a:rPr sz="23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Державний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бюджет</a:t>
            </a:r>
            <a:r>
              <a:rPr sz="23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України</a:t>
            </a:r>
            <a:r>
              <a:rPr sz="23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на</a:t>
            </a:r>
            <a:r>
              <a:rPr sz="23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300" spc="130" dirty="0">
                <a:solidFill>
                  <a:srgbClr val="FFFFFF"/>
                </a:solidFill>
                <a:latin typeface="Arial MT"/>
                <a:cs typeface="Arial MT"/>
              </a:rPr>
              <a:t>2026</a:t>
            </a:r>
            <a:r>
              <a:rPr sz="2300" spc="15" dirty="0">
                <a:solidFill>
                  <a:srgbClr val="FFFFFF"/>
                </a:solidFill>
                <a:latin typeface="Arial MT"/>
                <a:cs typeface="Arial MT"/>
              </a:rPr>
              <a:t> 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рік</a:t>
            </a:r>
            <a:r>
              <a:rPr sz="2300" dirty="0">
                <a:solidFill>
                  <a:srgbClr val="FFFFFF"/>
                </a:solidFill>
                <a:latin typeface="Arial MT"/>
                <a:cs typeface="Arial MT"/>
              </a:rPr>
              <a:t>»</a:t>
            </a:r>
            <a:r>
              <a:rPr sz="2300" spc="15" dirty="0">
                <a:solidFill>
                  <a:srgbClr val="FFFFFF"/>
                </a:solidFill>
                <a:latin typeface="Arial MT"/>
                <a:cs typeface="Arial MT"/>
              </a:rPr>
              <a:t> 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23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300" spc="-590" dirty="0">
                <a:solidFill>
                  <a:srgbClr val="FFFFFF"/>
                </a:solidFill>
                <a:latin typeface="Arial MT"/>
                <a:cs typeface="Arial MT"/>
              </a:rPr>
              <a:t>1</a:t>
            </a:r>
            <a:r>
              <a:rPr sz="2300" spc="15" dirty="0">
                <a:solidFill>
                  <a:srgbClr val="FFFFFF"/>
                </a:solidFill>
                <a:latin typeface="Arial MT"/>
                <a:cs typeface="Arial MT"/>
              </a:rPr>
              <a:t> 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січня</a:t>
            </a:r>
            <a:r>
              <a:rPr sz="23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300" spc="130" dirty="0">
                <a:solidFill>
                  <a:srgbClr val="FFFFFF"/>
                </a:solidFill>
                <a:latin typeface="Arial MT"/>
                <a:cs typeface="Arial MT"/>
              </a:rPr>
              <a:t>2026</a:t>
            </a:r>
            <a:r>
              <a:rPr sz="2300" spc="15" dirty="0">
                <a:solidFill>
                  <a:srgbClr val="FFFFFF"/>
                </a:solidFill>
                <a:latin typeface="Arial MT"/>
                <a:cs typeface="Arial MT"/>
              </a:rPr>
              <a:t> 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року</a:t>
            </a:r>
            <a:r>
              <a:rPr sz="23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прожитковий мінімум</a:t>
            </a:r>
            <a:r>
              <a:rPr sz="23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для</a:t>
            </a:r>
            <a:r>
              <a:rPr sz="23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працездатних</a:t>
            </a:r>
            <a:r>
              <a:rPr sz="23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осіб</a:t>
            </a:r>
            <a:r>
              <a:rPr sz="23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dirty="0">
                <a:solidFill>
                  <a:srgbClr val="FFFFFF"/>
                </a:solidFill>
                <a:latin typeface="Lucida Sans Unicode"/>
                <a:cs typeface="Lucida Sans Unicode"/>
              </a:rPr>
              <a:t>становить</a:t>
            </a:r>
            <a:r>
              <a:rPr sz="23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65" dirty="0">
                <a:solidFill>
                  <a:srgbClr val="FFFFFF"/>
                </a:solidFill>
                <a:latin typeface="Arial MT"/>
                <a:cs typeface="Arial MT"/>
              </a:rPr>
              <a:t>3328</a:t>
            </a:r>
            <a:r>
              <a:rPr sz="23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гривень</a:t>
            </a:r>
            <a:r>
              <a:rPr sz="2300" spc="-10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23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496829" y="9275769"/>
            <a:ext cx="284480" cy="582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50" b="1" spc="-355" dirty="0">
                <a:solidFill>
                  <a:srgbClr val="FFD012"/>
                </a:solidFill>
                <a:latin typeface="Tahoma"/>
                <a:cs typeface="Tahoma"/>
              </a:rPr>
              <a:t>2</a:t>
            </a:r>
            <a:endParaRPr sz="365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0658" y="2007721"/>
            <a:ext cx="273685" cy="69488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130"/>
              </a:spcBef>
            </a:pPr>
            <a:r>
              <a:rPr sz="1900" spc="-35" dirty="0">
                <a:solidFill>
                  <a:srgbClr val="FAFAFA"/>
                </a:solidFill>
                <a:latin typeface="Arial MT"/>
                <a:cs typeface="Arial MT"/>
              </a:rPr>
              <a:t>1.</a:t>
            </a: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115"/>
              </a:spcBef>
            </a:pPr>
            <a:endParaRPr sz="1900">
              <a:latin typeface="Arial MT"/>
              <a:cs typeface="Arial MT"/>
            </a:endParaRPr>
          </a:p>
          <a:p>
            <a:pPr marL="70485">
              <a:lnSpc>
                <a:spcPct val="100000"/>
              </a:lnSpc>
            </a:pPr>
            <a:r>
              <a:rPr sz="1900" spc="-25" dirty="0">
                <a:solidFill>
                  <a:srgbClr val="FAFAFA"/>
                </a:solidFill>
                <a:latin typeface="Arial MT"/>
                <a:cs typeface="Arial MT"/>
              </a:rPr>
              <a:t>2.</a:t>
            </a: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115"/>
              </a:spcBef>
            </a:pPr>
            <a:endParaRPr sz="1900">
              <a:latin typeface="Arial MT"/>
              <a:cs typeface="Arial MT"/>
            </a:endParaRPr>
          </a:p>
          <a:p>
            <a:pPr marL="66675">
              <a:lnSpc>
                <a:spcPct val="100000"/>
              </a:lnSpc>
            </a:pPr>
            <a:r>
              <a:rPr sz="1900" spc="-25" dirty="0">
                <a:solidFill>
                  <a:srgbClr val="FAFAFA"/>
                </a:solidFill>
                <a:latin typeface="Arial MT"/>
                <a:cs typeface="Arial MT"/>
              </a:rPr>
              <a:t>3.</a:t>
            </a: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115"/>
              </a:spcBef>
            </a:pPr>
            <a:endParaRPr sz="1900">
              <a:latin typeface="Arial MT"/>
              <a:cs typeface="Arial MT"/>
            </a:endParaRPr>
          </a:p>
          <a:p>
            <a:pPr marL="63500">
              <a:lnSpc>
                <a:spcPct val="100000"/>
              </a:lnSpc>
            </a:pPr>
            <a:r>
              <a:rPr sz="1900" spc="-25" dirty="0">
                <a:solidFill>
                  <a:srgbClr val="FAFAFA"/>
                </a:solidFill>
                <a:latin typeface="Arial MT"/>
                <a:cs typeface="Arial MT"/>
              </a:rPr>
              <a:t>4.</a:t>
            </a: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675"/>
              </a:spcBef>
            </a:pPr>
            <a:endParaRPr sz="1900">
              <a:latin typeface="Arial MT"/>
              <a:cs typeface="Arial MT"/>
            </a:endParaRPr>
          </a:p>
          <a:p>
            <a:pPr marL="6350">
              <a:lnSpc>
                <a:spcPct val="100000"/>
              </a:lnSpc>
            </a:pPr>
            <a:r>
              <a:rPr sz="1900" spc="-25" dirty="0">
                <a:solidFill>
                  <a:srgbClr val="FAFAFA"/>
                </a:solidFill>
                <a:latin typeface="Arial MT"/>
                <a:cs typeface="Arial MT"/>
              </a:rPr>
              <a:t>5.</a:t>
            </a: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115"/>
              </a:spcBef>
            </a:pP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900" spc="30" dirty="0">
                <a:solidFill>
                  <a:srgbClr val="FAFAFA"/>
                </a:solidFill>
                <a:latin typeface="Arial MT"/>
                <a:cs typeface="Arial MT"/>
              </a:rPr>
              <a:t>6.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3025" y="1674310"/>
            <a:ext cx="11863070" cy="78587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85420">
              <a:lnSpc>
                <a:spcPct val="100000"/>
              </a:lnSpc>
              <a:spcBef>
                <a:spcPts val="130"/>
              </a:spcBef>
            </a:pP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За</a:t>
            </a:r>
            <a:r>
              <a:rPr sz="1900" spc="4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державну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реєстрацію</a:t>
            </a:r>
            <a:r>
              <a:rPr sz="1900" spc="-1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змін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до</a:t>
            </a:r>
            <a:r>
              <a:rPr sz="1900" spc="-1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5" dirty="0">
                <a:solidFill>
                  <a:srgbClr val="FAFAFA"/>
                </a:solidFill>
                <a:latin typeface="Lucida Sans Unicode"/>
                <a:cs typeface="Lucida Sans Unicode"/>
              </a:rPr>
              <a:t>відомостей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</a:t>
            </a:r>
            <a:r>
              <a:rPr sz="1900" spc="-1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юридичну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особу</a:t>
            </a:r>
            <a:r>
              <a:rPr sz="1900" spc="-1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Arial MT"/>
                <a:cs typeface="Arial MT"/>
              </a:rPr>
              <a:t>(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крім</a:t>
            </a:r>
            <a:r>
              <a:rPr sz="1900" spc="-1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5" dirty="0">
                <a:solidFill>
                  <a:srgbClr val="FAFAFA"/>
                </a:solidFill>
                <a:latin typeface="Lucida Sans Unicode"/>
                <a:cs typeface="Lucida Sans Unicode"/>
              </a:rPr>
              <a:t>громадських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об</a:t>
            </a: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'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єднань</a:t>
            </a:r>
            <a:r>
              <a:rPr sz="1900" spc="-1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та</a:t>
            </a:r>
            <a:endParaRPr sz="1900">
              <a:latin typeface="Lucida Sans Unicode"/>
              <a:cs typeface="Lucida Sans Unicode"/>
            </a:endParaRPr>
          </a:p>
          <a:p>
            <a:pPr marL="3023870" marR="339090" indent="-2704465">
              <a:lnSpc>
                <a:spcPct val="115100"/>
              </a:lnSpc>
            </a:pPr>
            <a:r>
              <a:rPr sz="1900" spc="-55" dirty="0">
                <a:solidFill>
                  <a:srgbClr val="FAFAFA"/>
                </a:solidFill>
                <a:latin typeface="Lucida Sans Unicode"/>
                <a:cs typeface="Lucida Sans Unicode"/>
              </a:rPr>
              <a:t>благодійних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5" dirty="0">
                <a:solidFill>
                  <a:srgbClr val="FAFAFA"/>
                </a:solidFill>
                <a:latin typeface="Lucida Sans Unicode"/>
                <a:cs typeface="Lucida Sans Unicode"/>
              </a:rPr>
              <a:t>організацій</a:t>
            </a:r>
            <a:r>
              <a:rPr sz="1900" spc="-35" dirty="0">
                <a:solidFill>
                  <a:srgbClr val="FAFAFA"/>
                </a:solidFill>
                <a:latin typeface="Arial MT"/>
                <a:cs typeface="Arial MT"/>
              </a:rPr>
              <a:t>),</a:t>
            </a:r>
            <a:r>
              <a:rPr sz="1900" spc="-50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що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містяться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90" dirty="0">
                <a:solidFill>
                  <a:srgbClr val="FAFAFA"/>
                </a:solidFill>
                <a:latin typeface="Lucida Sans Unicode"/>
                <a:cs typeface="Lucida Sans Unicode"/>
              </a:rPr>
              <a:t>в</a:t>
            </a:r>
            <a:r>
              <a:rPr sz="1900" spc="-12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Єдиному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державному</a:t>
            </a:r>
            <a:r>
              <a:rPr sz="1900" spc="35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реєстрі</a:t>
            </a:r>
            <a:r>
              <a:rPr sz="1900" spc="-40" dirty="0">
                <a:solidFill>
                  <a:srgbClr val="FAFAFA"/>
                </a:solidFill>
                <a:latin typeface="Arial MT"/>
                <a:cs typeface="Arial MT"/>
              </a:rPr>
              <a:t>,</a:t>
            </a:r>
            <a:r>
              <a:rPr sz="1900" spc="-45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крім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внесення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змін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до </a:t>
            </a:r>
            <a:r>
              <a:rPr sz="1900" spc="-35" dirty="0">
                <a:solidFill>
                  <a:srgbClr val="FAFAFA"/>
                </a:solidFill>
                <a:latin typeface="Lucida Sans Unicode"/>
                <a:cs typeface="Lucida Sans Unicode"/>
              </a:rPr>
              <a:t>відомостей</a:t>
            </a:r>
            <a:r>
              <a:rPr sz="1900" spc="-6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</a:t>
            </a:r>
            <a:r>
              <a:rPr sz="1900" spc="-6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здійснення</a:t>
            </a:r>
            <a:r>
              <a:rPr sz="1900" spc="-6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зв</a:t>
            </a: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'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язку</a:t>
            </a:r>
            <a:r>
              <a:rPr sz="1900" spc="-6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</a:t>
            </a:r>
            <a:r>
              <a:rPr sz="1900" spc="-6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юридичною</a:t>
            </a:r>
            <a:endParaRPr sz="1900">
              <a:latin typeface="Lucida Sans Unicode"/>
              <a:cs typeface="Lucida Sans Unicode"/>
            </a:endParaRPr>
          </a:p>
          <a:p>
            <a:pPr marL="91440" algn="ctr">
              <a:lnSpc>
                <a:spcPct val="100000"/>
              </a:lnSpc>
              <a:spcBef>
                <a:spcPts val="345"/>
              </a:spcBef>
            </a:pP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особою</a:t>
            </a:r>
            <a:endParaRPr sz="1900">
              <a:latin typeface="Lucida Sans Unicode"/>
              <a:cs typeface="Lucida Sans Unicode"/>
            </a:endParaRPr>
          </a:p>
          <a:p>
            <a:pPr marL="91440" algn="ctr">
              <a:lnSpc>
                <a:spcPct val="115100"/>
              </a:lnSpc>
              <a:spcBef>
                <a:spcPts val="450"/>
              </a:spcBef>
            </a:pP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За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державну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реєстрацію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змін</a:t>
            </a:r>
            <a:r>
              <a:rPr sz="1900" spc="-1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до </a:t>
            </a:r>
            <a:r>
              <a:rPr sz="1900" spc="-35" dirty="0">
                <a:solidFill>
                  <a:srgbClr val="FAFAFA"/>
                </a:solidFill>
                <a:latin typeface="Lucida Sans Unicode"/>
                <a:cs typeface="Lucida Sans Unicode"/>
              </a:rPr>
              <a:t>відомостей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прізвище</a:t>
            </a: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,</a:t>
            </a:r>
            <a:r>
              <a:rPr sz="1900" spc="-25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ім</a:t>
            </a: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'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я</a:t>
            </a: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,</a:t>
            </a:r>
            <a:r>
              <a:rPr sz="1900" spc="-30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по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батькові</a:t>
            </a:r>
            <a:r>
              <a:rPr sz="1900" spc="-1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або</a:t>
            </a:r>
            <a:r>
              <a:rPr sz="1900" spc="3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місцезнаходження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фізичної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особи</a:t>
            </a:r>
            <a:r>
              <a:rPr sz="1900" spc="-10" dirty="0">
                <a:solidFill>
                  <a:srgbClr val="FAFAFA"/>
                </a:solidFill>
                <a:latin typeface="Arial MT"/>
                <a:cs typeface="Arial MT"/>
              </a:rPr>
              <a:t>-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підприємця</a:t>
            </a: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780"/>
              </a:spcBef>
            </a:pPr>
            <a:endParaRPr sz="1900">
              <a:latin typeface="Lucida Sans Unicode"/>
              <a:cs typeface="Lucida Sans Unicode"/>
            </a:endParaRPr>
          </a:p>
          <a:p>
            <a:pPr marL="291465" marR="311150" algn="ctr">
              <a:lnSpc>
                <a:spcPct val="115100"/>
              </a:lnSpc>
            </a:pP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За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державну</a:t>
            </a:r>
            <a:r>
              <a:rPr sz="1900" spc="-9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реєстрацію</a:t>
            </a:r>
            <a:r>
              <a:rPr sz="1900" spc="-9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5" dirty="0">
                <a:solidFill>
                  <a:srgbClr val="FAFAFA"/>
                </a:solidFill>
                <a:latin typeface="Lucida Sans Unicode"/>
                <a:cs typeface="Lucida Sans Unicode"/>
              </a:rPr>
              <a:t>відокремленого</a:t>
            </a:r>
            <a:r>
              <a:rPr sz="1900" spc="-9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70" dirty="0">
                <a:solidFill>
                  <a:srgbClr val="FAFAFA"/>
                </a:solidFill>
                <a:latin typeface="Lucida Sans Unicode"/>
                <a:cs typeface="Lucida Sans Unicode"/>
              </a:rPr>
              <a:t>підрозділу</a:t>
            </a:r>
            <a:r>
              <a:rPr sz="1900" spc="-9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юридичної</a:t>
            </a:r>
            <a:r>
              <a:rPr sz="1900" spc="-9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особи</a:t>
            </a:r>
            <a:r>
              <a:rPr sz="1900" spc="-20" dirty="0">
                <a:solidFill>
                  <a:srgbClr val="FAFAFA"/>
                </a:solidFill>
                <a:latin typeface="Arial MT"/>
                <a:cs typeface="Arial MT"/>
              </a:rPr>
              <a:t>,</a:t>
            </a:r>
            <a:r>
              <a:rPr sz="1900" spc="-15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утвореної</a:t>
            </a:r>
            <a:r>
              <a:rPr sz="1900" spc="-9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5" dirty="0">
                <a:solidFill>
                  <a:srgbClr val="FAFAFA"/>
                </a:solidFill>
                <a:latin typeface="Lucida Sans Unicode"/>
                <a:cs typeface="Lucida Sans Unicode"/>
              </a:rPr>
              <a:t>відповідно</a:t>
            </a:r>
            <a:r>
              <a:rPr sz="1900" spc="-9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до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законодавства</a:t>
            </a:r>
            <a:r>
              <a:rPr sz="1900" spc="-12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іноземної</a:t>
            </a:r>
            <a:r>
              <a:rPr sz="1900" spc="-114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держави</a:t>
            </a:r>
            <a:r>
              <a:rPr sz="1900" spc="-12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Arial MT"/>
                <a:cs typeface="Arial MT"/>
              </a:rPr>
              <a:t>(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крім</a:t>
            </a:r>
            <a:r>
              <a:rPr sz="1900" spc="-114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5" dirty="0">
                <a:solidFill>
                  <a:srgbClr val="FAFAFA"/>
                </a:solidFill>
                <a:latin typeface="Lucida Sans Unicode"/>
                <a:cs typeface="Lucida Sans Unicode"/>
              </a:rPr>
              <a:t>відокремленого</a:t>
            </a:r>
            <a:r>
              <a:rPr sz="1900" spc="-12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підрозділу</a:t>
            </a:r>
            <a:r>
              <a:rPr sz="1900" spc="37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іноземної</a:t>
            </a:r>
            <a:r>
              <a:rPr sz="1900" spc="-12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неурядової</a:t>
            </a:r>
            <a:r>
              <a:rPr sz="1900" spc="-114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60" dirty="0">
                <a:solidFill>
                  <a:srgbClr val="FAFAFA"/>
                </a:solidFill>
                <a:latin typeface="Lucida Sans Unicode"/>
                <a:cs typeface="Lucida Sans Unicode"/>
              </a:rPr>
              <a:t>чи </a:t>
            </a:r>
            <a:r>
              <a:rPr sz="1900" spc="-50" dirty="0">
                <a:solidFill>
                  <a:srgbClr val="FAFAFA"/>
                </a:solidFill>
                <a:latin typeface="Lucida Sans Unicode"/>
                <a:cs typeface="Lucida Sans Unicode"/>
              </a:rPr>
              <a:t>благодійної</a:t>
            </a:r>
            <a:r>
              <a:rPr sz="1900" spc="-8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організації</a:t>
            </a:r>
            <a:r>
              <a:rPr sz="1900" spc="-10" dirty="0">
                <a:solidFill>
                  <a:srgbClr val="FAFAFA"/>
                </a:solidFill>
                <a:latin typeface="Arial MT"/>
                <a:cs typeface="Arial MT"/>
              </a:rPr>
              <a:t>)</a:t>
            </a:r>
            <a:endParaRPr sz="1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90"/>
              </a:spcBef>
            </a:pPr>
            <a:endParaRPr sz="1900">
              <a:latin typeface="Arial MT"/>
              <a:cs typeface="Arial MT"/>
            </a:endParaRPr>
          </a:p>
          <a:p>
            <a:pPr marR="19050" indent="-635" algn="ctr">
              <a:lnSpc>
                <a:spcPct val="115100"/>
              </a:lnSpc>
              <a:spcBef>
                <a:spcPts val="5"/>
              </a:spcBef>
            </a:pP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За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державну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реєстрацію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змін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до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5" dirty="0">
                <a:solidFill>
                  <a:srgbClr val="FAFAFA"/>
                </a:solidFill>
                <a:latin typeface="Lucida Sans Unicode"/>
                <a:cs typeface="Lucida Sans Unicode"/>
              </a:rPr>
              <a:t>відомостей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відокремлений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70" dirty="0">
                <a:solidFill>
                  <a:srgbClr val="FAFAFA"/>
                </a:solidFill>
                <a:latin typeface="Lucida Sans Unicode"/>
                <a:cs typeface="Lucida Sans Unicode"/>
              </a:rPr>
              <a:t>підрозділ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юридичної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особи</a:t>
            </a:r>
            <a:r>
              <a:rPr sz="1900" spc="-10" dirty="0">
                <a:solidFill>
                  <a:srgbClr val="FAFAFA"/>
                </a:solidFill>
                <a:latin typeface="Arial MT"/>
                <a:cs typeface="Arial MT"/>
              </a:rPr>
              <a:t>,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утвореної</a:t>
            </a:r>
            <a:r>
              <a:rPr sz="1900" spc="-11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5" dirty="0">
                <a:solidFill>
                  <a:srgbClr val="FAFAFA"/>
                </a:solidFill>
                <a:latin typeface="Lucida Sans Unicode"/>
                <a:cs typeface="Lucida Sans Unicode"/>
              </a:rPr>
              <a:t>відповідно</a:t>
            </a:r>
            <a:r>
              <a:rPr sz="1900" spc="-11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до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законодавства</a:t>
            </a:r>
            <a:r>
              <a:rPr sz="1900" spc="-11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іноземної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держави</a:t>
            </a:r>
            <a:r>
              <a:rPr sz="1900" spc="-11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(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крім</a:t>
            </a:r>
            <a:r>
              <a:rPr sz="1900" spc="39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5" dirty="0">
                <a:solidFill>
                  <a:srgbClr val="FAFAFA"/>
                </a:solidFill>
                <a:latin typeface="Lucida Sans Unicode"/>
                <a:cs typeface="Lucida Sans Unicode"/>
              </a:rPr>
              <a:t>відокремленого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підрозділу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іноземної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неурядової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85" dirty="0">
                <a:solidFill>
                  <a:srgbClr val="FAFAFA"/>
                </a:solidFill>
                <a:latin typeface="Lucida Sans Unicode"/>
                <a:cs typeface="Lucida Sans Unicode"/>
              </a:rPr>
              <a:t>чи</a:t>
            </a:r>
            <a:r>
              <a:rPr sz="1900" spc="-1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50" dirty="0">
                <a:solidFill>
                  <a:srgbClr val="FAFAFA"/>
                </a:solidFill>
                <a:latin typeface="Lucida Sans Unicode"/>
                <a:cs typeface="Lucida Sans Unicode"/>
              </a:rPr>
              <a:t>благодійної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організації</a:t>
            </a:r>
            <a:r>
              <a:rPr sz="1900" spc="-40" dirty="0">
                <a:solidFill>
                  <a:srgbClr val="FAFAFA"/>
                </a:solidFill>
                <a:latin typeface="Arial MT"/>
                <a:cs typeface="Arial MT"/>
              </a:rPr>
              <a:t>),</a:t>
            </a:r>
            <a:r>
              <a:rPr sz="1900" spc="-25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що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містяться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90" dirty="0">
                <a:solidFill>
                  <a:srgbClr val="FAFAFA"/>
                </a:solidFill>
                <a:latin typeface="Lucida Sans Unicode"/>
                <a:cs typeface="Lucida Sans Unicode"/>
              </a:rPr>
              <a:t>в</a:t>
            </a:r>
            <a:r>
              <a:rPr sz="1900" spc="-1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Єдиному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державному</a:t>
            </a:r>
            <a:r>
              <a:rPr sz="1900" spc="-10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реєстрі</a:t>
            </a:r>
            <a:r>
              <a:rPr sz="1900" spc="-40" dirty="0">
                <a:solidFill>
                  <a:srgbClr val="FAFAFA"/>
                </a:solidFill>
                <a:latin typeface="Arial MT"/>
                <a:cs typeface="Arial MT"/>
              </a:rPr>
              <a:t>,</a:t>
            </a:r>
            <a:r>
              <a:rPr sz="1900" spc="-30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крім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внесення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змін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до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50" dirty="0">
                <a:solidFill>
                  <a:srgbClr val="FAFAFA"/>
                </a:solidFill>
                <a:latin typeface="Lucida Sans Unicode"/>
                <a:cs typeface="Lucida Sans Unicode"/>
              </a:rPr>
              <a:t>інформації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</a:t>
            </a:r>
            <a:r>
              <a:rPr sz="1900" spc="-9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здійснення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зв</a:t>
            </a: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’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язку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юридичною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особою</a:t>
            </a:r>
            <a:endParaRPr sz="1900">
              <a:latin typeface="Lucida Sans Unicode"/>
              <a:cs typeface="Lucida Sans Unicode"/>
            </a:endParaRPr>
          </a:p>
          <a:p>
            <a:pPr marR="19050" algn="ctr">
              <a:lnSpc>
                <a:spcPct val="100000"/>
              </a:lnSpc>
              <a:spcBef>
                <a:spcPts val="2485"/>
              </a:spcBef>
            </a:pP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За</a:t>
            </a:r>
            <a:r>
              <a:rPr sz="1900" spc="-8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надання</a:t>
            </a:r>
            <a:r>
              <a:rPr sz="1900" spc="-8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виписки</a:t>
            </a:r>
            <a:r>
              <a:rPr sz="1900" spc="-8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для</a:t>
            </a:r>
            <a:endParaRPr sz="1900">
              <a:latin typeface="Lucida Sans Unicode"/>
              <a:cs typeface="Lucida Sans Unicode"/>
            </a:endParaRPr>
          </a:p>
          <a:p>
            <a:pPr marL="91440" algn="ctr">
              <a:lnSpc>
                <a:spcPct val="100000"/>
              </a:lnSpc>
              <a:spcBef>
                <a:spcPts val="345"/>
              </a:spcBef>
            </a:pP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проставлення</a:t>
            </a:r>
            <a:r>
              <a:rPr sz="1900" spc="-11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апостилю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та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витягу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у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паперовій</a:t>
            </a:r>
            <a:r>
              <a:rPr sz="1900" spc="-10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формі</a:t>
            </a: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900">
              <a:latin typeface="Lucida Sans Unicode"/>
              <a:cs typeface="Lucida Sans Unicode"/>
            </a:endParaRPr>
          </a:p>
          <a:p>
            <a:pPr marL="3415665" marR="3316604" indent="461645">
              <a:lnSpc>
                <a:spcPct val="115100"/>
              </a:lnSpc>
            </a:pP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За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надання</a:t>
            </a:r>
            <a:r>
              <a:rPr sz="1900" spc="-9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5" dirty="0">
                <a:solidFill>
                  <a:srgbClr val="FAFAFA"/>
                </a:solidFill>
                <a:latin typeface="Lucida Sans Unicode"/>
                <a:cs typeface="Lucida Sans Unicode"/>
              </a:rPr>
              <a:t>документа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90" dirty="0">
                <a:solidFill>
                  <a:srgbClr val="FAFAFA"/>
                </a:solidFill>
                <a:latin typeface="Lucida Sans Unicode"/>
                <a:cs typeface="Lucida Sans Unicode"/>
              </a:rPr>
              <a:t>в</a:t>
            </a:r>
            <a:r>
              <a:rPr sz="1900" spc="-9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паперовій </a:t>
            </a:r>
            <a:r>
              <a:rPr sz="1900" spc="-55" dirty="0">
                <a:solidFill>
                  <a:srgbClr val="FAFAFA"/>
                </a:solidFill>
                <a:latin typeface="Lucida Sans Unicode"/>
                <a:cs typeface="Lucida Sans Unicode"/>
              </a:rPr>
              <a:t>формі</a:t>
            </a:r>
            <a:r>
              <a:rPr sz="1900" spc="-55" dirty="0">
                <a:solidFill>
                  <a:srgbClr val="FAFAFA"/>
                </a:solidFill>
                <a:latin typeface="Arial MT"/>
                <a:cs typeface="Arial MT"/>
              </a:rPr>
              <a:t>,</a:t>
            </a:r>
            <a:r>
              <a:rPr sz="1900" spc="-45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що</a:t>
            </a:r>
            <a:r>
              <a:rPr sz="1900" spc="-12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Lucida Sans Unicode"/>
                <a:cs typeface="Lucida Sans Unicode"/>
              </a:rPr>
              <a:t>міститься</a:t>
            </a:r>
            <a:r>
              <a:rPr sz="1900" spc="-114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90" dirty="0">
                <a:solidFill>
                  <a:srgbClr val="FAFAFA"/>
                </a:solidFill>
                <a:latin typeface="Lucida Sans Unicode"/>
                <a:cs typeface="Lucida Sans Unicode"/>
              </a:rPr>
              <a:t>в</a:t>
            </a:r>
            <a:r>
              <a:rPr sz="1900" spc="-12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5" dirty="0">
                <a:solidFill>
                  <a:srgbClr val="FAFAFA"/>
                </a:solidFill>
                <a:latin typeface="Lucida Sans Unicode"/>
                <a:cs typeface="Lucida Sans Unicode"/>
              </a:rPr>
              <a:t>реєстраційній</a:t>
            </a:r>
            <a:r>
              <a:rPr sz="1900" spc="-114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справі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14561" y="1679597"/>
            <a:ext cx="2254885" cy="8277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2705" algn="ctr">
              <a:lnSpc>
                <a:spcPct val="100000"/>
              </a:lnSpc>
              <a:spcBef>
                <a:spcPts val="125"/>
              </a:spcBef>
            </a:pPr>
            <a:r>
              <a:rPr sz="18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У</a:t>
            </a:r>
            <a:r>
              <a:rPr sz="18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8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розмірі</a:t>
            </a:r>
            <a:endParaRPr sz="1800">
              <a:latin typeface="Lucida Sans Unicode"/>
              <a:cs typeface="Lucida Sans Unicode"/>
            </a:endParaRPr>
          </a:p>
          <a:p>
            <a:pPr marL="57150" marR="108585" indent="-635" algn="ctr">
              <a:lnSpc>
                <a:spcPct val="114599"/>
              </a:lnSpc>
            </a:pPr>
            <a:r>
              <a:rPr sz="1800" spc="90" dirty="0">
                <a:solidFill>
                  <a:srgbClr val="FAFAFA"/>
                </a:solidFill>
                <a:latin typeface="Arial MT"/>
                <a:cs typeface="Arial MT"/>
              </a:rPr>
              <a:t>0,3</a:t>
            </a:r>
            <a:r>
              <a:rPr sz="1800" spc="-55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прожиткового </a:t>
            </a:r>
            <a:r>
              <a:rPr sz="18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мінімуму</a:t>
            </a:r>
            <a:r>
              <a:rPr sz="1800" spc="-8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8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для </a:t>
            </a:r>
            <a:r>
              <a:rPr sz="1800" spc="-40" dirty="0">
                <a:solidFill>
                  <a:srgbClr val="FAFAFA"/>
                </a:solidFill>
                <a:latin typeface="Lucida Sans Unicode"/>
                <a:cs typeface="Lucida Sans Unicode"/>
              </a:rPr>
              <a:t>працездатних</a:t>
            </a:r>
            <a:r>
              <a:rPr sz="1800" spc="-7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8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осіб</a:t>
            </a:r>
            <a:endParaRPr sz="1800">
              <a:latin typeface="Lucida Sans Unicode"/>
              <a:cs typeface="Lucida Sans Unicode"/>
            </a:endParaRPr>
          </a:p>
          <a:p>
            <a:pPr marL="59055" algn="ctr">
              <a:lnSpc>
                <a:spcPct val="115100"/>
              </a:lnSpc>
              <a:spcBef>
                <a:spcPts val="985"/>
              </a:spcBef>
            </a:pPr>
            <a:r>
              <a:rPr sz="1900" spc="-55" dirty="0">
                <a:solidFill>
                  <a:srgbClr val="FAFAFA"/>
                </a:solidFill>
                <a:latin typeface="Lucida Sans Unicode"/>
                <a:cs typeface="Lucida Sans Unicode"/>
              </a:rPr>
              <a:t>У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розмірі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35" dirty="0">
                <a:solidFill>
                  <a:srgbClr val="FAFAFA"/>
                </a:solidFill>
                <a:latin typeface="Arial MT"/>
                <a:cs typeface="Arial MT"/>
              </a:rPr>
              <a:t>0,1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прожиткового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мінімуму</a:t>
            </a:r>
            <a:r>
              <a:rPr sz="1900" spc="-7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для </a:t>
            </a:r>
            <a:r>
              <a:rPr sz="1900" spc="-45" dirty="0">
                <a:solidFill>
                  <a:srgbClr val="FAFAFA"/>
                </a:solidFill>
                <a:latin typeface="Lucida Sans Unicode"/>
                <a:cs typeface="Lucida Sans Unicode"/>
              </a:rPr>
              <a:t>працездатних</a:t>
            </a:r>
            <a:r>
              <a:rPr sz="1900" spc="-8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осіб</a:t>
            </a:r>
            <a:endParaRPr sz="1900">
              <a:latin typeface="Lucida Sans Unicode"/>
              <a:cs typeface="Lucida Sans Unicode"/>
            </a:endParaRPr>
          </a:p>
          <a:p>
            <a:pPr marR="51435" algn="ctr">
              <a:lnSpc>
                <a:spcPct val="115100"/>
              </a:lnSpc>
              <a:spcBef>
                <a:spcPts val="450"/>
              </a:spcBef>
            </a:pPr>
            <a:r>
              <a:rPr sz="1900" spc="-55" dirty="0">
                <a:solidFill>
                  <a:srgbClr val="FAFAFA"/>
                </a:solidFill>
                <a:latin typeface="Lucida Sans Unicode"/>
                <a:cs typeface="Lucida Sans Unicode"/>
              </a:rPr>
              <a:t>У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розмірі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50" dirty="0">
                <a:solidFill>
                  <a:srgbClr val="FAFAFA"/>
                </a:solidFill>
                <a:latin typeface="Arial MT"/>
                <a:cs typeface="Arial MT"/>
              </a:rPr>
              <a:t>1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прожитковий мінімум</a:t>
            </a:r>
            <a:r>
              <a:rPr sz="1900" spc="-12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для </a:t>
            </a:r>
            <a:r>
              <a:rPr sz="1900" spc="-45" dirty="0">
                <a:solidFill>
                  <a:srgbClr val="FAFAFA"/>
                </a:solidFill>
                <a:latin typeface="Lucida Sans Unicode"/>
                <a:cs typeface="Lucida Sans Unicode"/>
              </a:rPr>
              <a:t>працездатних</a:t>
            </a:r>
            <a:r>
              <a:rPr sz="1900" spc="-8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осіб</a:t>
            </a:r>
            <a:endParaRPr sz="1900">
              <a:latin typeface="Lucida Sans Unicode"/>
              <a:cs typeface="Lucida Sans Unicode"/>
            </a:endParaRPr>
          </a:p>
          <a:p>
            <a:pPr marL="59055" algn="ctr">
              <a:lnSpc>
                <a:spcPct val="100000"/>
              </a:lnSpc>
              <a:spcBef>
                <a:spcPts val="795"/>
              </a:spcBef>
            </a:pPr>
            <a:r>
              <a:rPr sz="1900" spc="-55" dirty="0">
                <a:solidFill>
                  <a:srgbClr val="FAFAFA"/>
                </a:solidFill>
                <a:latin typeface="Lucida Sans Unicode"/>
                <a:cs typeface="Lucida Sans Unicode"/>
              </a:rPr>
              <a:t>У</a:t>
            </a:r>
            <a:r>
              <a:rPr sz="1900" spc="-13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розмірі</a:t>
            </a:r>
            <a:endParaRPr sz="1900">
              <a:latin typeface="Lucida Sans Unicode"/>
              <a:cs typeface="Lucida Sans Unicode"/>
            </a:endParaRPr>
          </a:p>
          <a:p>
            <a:pPr marR="51435" algn="ctr">
              <a:lnSpc>
                <a:spcPct val="115100"/>
              </a:lnSpc>
            </a:pPr>
            <a:r>
              <a:rPr sz="1900" spc="85" dirty="0">
                <a:solidFill>
                  <a:srgbClr val="FAFAFA"/>
                </a:solidFill>
                <a:latin typeface="Arial MT"/>
                <a:cs typeface="Arial MT"/>
              </a:rPr>
              <a:t>0,3</a:t>
            </a:r>
            <a:r>
              <a:rPr sz="1900" spc="-55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прожиткового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мінімуму</a:t>
            </a:r>
            <a:r>
              <a:rPr sz="1900" spc="-7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для </a:t>
            </a:r>
            <a:r>
              <a:rPr sz="1900" spc="-45" dirty="0">
                <a:solidFill>
                  <a:srgbClr val="FAFAFA"/>
                </a:solidFill>
                <a:latin typeface="Lucida Sans Unicode"/>
                <a:cs typeface="Lucida Sans Unicode"/>
              </a:rPr>
              <a:t>працездатних</a:t>
            </a:r>
            <a:r>
              <a:rPr sz="1900" spc="-8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осіб</a:t>
            </a:r>
            <a:endParaRPr sz="1900">
              <a:latin typeface="Lucida Sans Unicode"/>
              <a:cs typeface="Lucida Sans Unicode"/>
            </a:endParaRPr>
          </a:p>
          <a:p>
            <a:pPr marR="51435" indent="-635" algn="ctr">
              <a:lnSpc>
                <a:spcPct val="115100"/>
              </a:lnSpc>
              <a:spcBef>
                <a:spcPts val="450"/>
              </a:spcBef>
            </a:pPr>
            <a:r>
              <a:rPr sz="1900" spc="-55" dirty="0">
                <a:solidFill>
                  <a:srgbClr val="FAFAFA"/>
                </a:solidFill>
                <a:latin typeface="Lucida Sans Unicode"/>
                <a:cs typeface="Lucida Sans Unicode"/>
              </a:rPr>
              <a:t>У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розмірі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114" dirty="0">
                <a:solidFill>
                  <a:srgbClr val="FAFAFA"/>
                </a:solidFill>
                <a:latin typeface="Arial MT"/>
                <a:cs typeface="Arial MT"/>
              </a:rPr>
              <a:t>0,05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прожиткового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мінімуму</a:t>
            </a:r>
            <a:r>
              <a:rPr sz="1900" spc="-7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для </a:t>
            </a:r>
            <a:r>
              <a:rPr sz="1900" spc="-45" dirty="0">
                <a:solidFill>
                  <a:srgbClr val="FAFAFA"/>
                </a:solidFill>
                <a:latin typeface="Lucida Sans Unicode"/>
                <a:cs typeface="Lucida Sans Unicode"/>
              </a:rPr>
              <a:t>працездатних</a:t>
            </a:r>
            <a:r>
              <a:rPr sz="1900" spc="-8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осіб</a:t>
            </a:r>
            <a:endParaRPr sz="1900">
              <a:latin typeface="Lucida Sans Unicode"/>
              <a:cs typeface="Lucida Sans Unicode"/>
            </a:endParaRPr>
          </a:p>
          <a:p>
            <a:pPr marR="51435" indent="-635" algn="ctr">
              <a:lnSpc>
                <a:spcPct val="115100"/>
              </a:lnSpc>
              <a:spcBef>
                <a:spcPts val="450"/>
              </a:spcBef>
            </a:pPr>
            <a:r>
              <a:rPr sz="1900" spc="-55" dirty="0">
                <a:solidFill>
                  <a:srgbClr val="FAFAFA"/>
                </a:solidFill>
                <a:latin typeface="Lucida Sans Unicode"/>
                <a:cs typeface="Lucida Sans Unicode"/>
              </a:rPr>
              <a:t>У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розмірі</a:t>
            </a:r>
            <a:r>
              <a:rPr sz="1900" spc="-12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70" dirty="0">
                <a:solidFill>
                  <a:srgbClr val="FAFAFA"/>
                </a:solidFill>
                <a:latin typeface="Arial MT"/>
                <a:cs typeface="Arial MT"/>
              </a:rPr>
              <a:t>0,07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прожиткового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мінімуму</a:t>
            </a:r>
            <a:r>
              <a:rPr sz="1900" spc="-7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для </a:t>
            </a:r>
            <a:r>
              <a:rPr sz="1900" spc="-45" dirty="0">
                <a:solidFill>
                  <a:srgbClr val="FAFAFA"/>
                </a:solidFill>
                <a:latin typeface="Lucida Sans Unicode"/>
                <a:cs typeface="Lucida Sans Unicode"/>
              </a:rPr>
              <a:t>працездатних</a:t>
            </a:r>
            <a:r>
              <a:rPr sz="1900" spc="-8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осіб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187049" y="2007685"/>
            <a:ext cx="1569720" cy="72821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121920" algn="r">
              <a:lnSpc>
                <a:spcPct val="100000"/>
              </a:lnSpc>
              <a:spcBef>
                <a:spcPts val="130"/>
              </a:spcBef>
            </a:pP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24</a:t>
            </a:r>
            <a:r>
              <a:rPr sz="1900" spc="-10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години</a:t>
            </a: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830"/>
              </a:spcBef>
            </a:pPr>
            <a:endParaRPr sz="1900">
              <a:latin typeface="Lucida Sans Unicode"/>
              <a:cs typeface="Lucida Sans Unicode"/>
            </a:endParaRPr>
          </a:p>
          <a:p>
            <a:pPr marR="121920" algn="r">
              <a:lnSpc>
                <a:spcPct val="100000"/>
              </a:lnSpc>
            </a:pP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24</a:t>
            </a:r>
            <a:r>
              <a:rPr sz="1900" spc="-10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години</a:t>
            </a: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830"/>
              </a:spcBef>
            </a:pPr>
            <a:endParaRPr sz="1900">
              <a:latin typeface="Lucida Sans Unicode"/>
              <a:cs typeface="Lucida Sans Unicode"/>
            </a:endParaRPr>
          </a:p>
          <a:p>
            <a:pPr marR="54610" algn="r">
              <a:lnSpc>
                <a:spcPct val="100000"/>
              </a:lnSpc>
            </a:pP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протягом</a:t>
            </a:r>
            <a:r>
              <a:rPr sz="1900" spc="-11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5</a:t>
            </a:r>
            <a:endParaRPr sz="1900">
              <a:latin typeface="Arial MT"/>
              <a:cs typeface="Arial MT"/>
            </a:endParaRPr>
          </a:p>
          <a:p>
            <a:pPr algn="r">
              <a:lnSpc>
                <a:spcPct val="100000"/>
              </a:lnSpc>
              <a:spcBef>
                <a:spcPts val="345"/>
              </a:spcBef>
            </a:pP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робочих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днів</a:t>
            </a: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900">
              <a:latin typeface="Lucida Sans Unicode"/>
              <a:cs typeface="Lucida Sans Unicode"/>
            </a:endParaRPr>
          </a:p>
          <a:p>
            <a:pPr marR="54610" algn="r">
              <a:lnSpc>
                <a:spcPct val="100000"/>
              </a:lnSpc>
            </a:pPr>
            <a:r>
              <a:rPr sz="1900" spc="-25" dirty="0">
                <a:solidFill>
                  <a:srgbClr val="FAFAFA"/>
                </a:solidFill>
                <a:latin typeface="Lucida Sans Unicode"/>
                <a:cs typeface="Lucida Sans Unicode"/>
              </a:rPr>
              <a:t>протягом</a:t>
            </a:r>
            <a:r>
              <a:rPr sz="1900" spc="-110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5</a:t>
            </a:r>
            <a:endParaRPr sz="1900">
              <a:latin typeface="Arial MT"/>
              <a:cs typeface="Arial MT"/>
            </a:endParaRPr>
          </a:p>
          <a:p>
            <a:pPr algn="r">
              <a:lnSpc>
                <a:spcPct val="100000"/>
              </a:lnSpc>
              <a:spcBef>
                <a:spcPts val="345"/>
              </a:spcBef>
            </a:pPr>
            <a:r>
              <a:rPr sz="1900" spc="-20" dirty="0">
                <a:solidFill>
                  <a:srgbClr val="FAFAFA"/>
                </a:solidFill>
                <a:latin typeface="Lucida Sans Unicode"/>
                <a:cs typeface="Lucida Sans Unicode"/>
              </a:rPr>
              <a:t>робочих</a:t>
            </a:r>
            <a:r>
              <a:rPr sz="1900" spc="-95" dirty="0">
                <a:solidFill>
                  <a:srgbClr val="FAFAFA"/>
                </a:solidFill>
                <a:latin typeface="Lucida Sans Unicode"/>
                <a:cs typeface="Lucida Sans Unicode"/>
              </a:rPr>
              <a:t> </a:t>
            </a:r>
            <a:r>
              <a:rPr sz="1900" spc="-30" dirty="0">
                <a:solidFill>
                  <a:srgbClr val="FAFAFA"/>
                </a:solidFill>
                <a:latin typeface="Lucida Sans Unicode"/>
                <a:cs typeface="Lucida Sans Unicode"/>
              </a:rPr>
              <a:t>днів</a:t>
            </a: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900">
              <a:latin typeface="Lucida Sans Unicode"/>
              <a:cs typeface="Lucida Sans Unicode"/>
            </a:endParaRPr>
          </a:p>
          <a:p>
            <a:pPr marL="247650">
              <a:lnSpc>
                <a:spcPct val="100000"/>
              </a:lnSpc>
              <a:spcBef>
                <a:spcPts val="5"/>
              </a:spcBef>
            </a:pP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24</a:t>
            </a:r>
            <a:r>
              <a:rPr sz="1900" spc="-10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години</a:t>
            </a: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830"/>
              </a:spcBef>
            </a:pPr>
            <a:endParaRPr sz="1900">
              <a:latin typeface="Lucida Sans Unicode"/>
              <a:cs typeface="Lucida Sans Unicode"/>
            </a:endParaRPr>
          </a:p>
          <a:p>
            <a:pPr marL="247650">
              <a:lnSpc>
                <a:spcPct val="100000"/>
              </a:lnSpc>
            </a:pPr>
            <a:r>
              <a:rPr sz="1900" dirty="0">
                <a:solidFill>
                  <a:srgbClr val="FAFAFA"/>
                </a:solidFill>
                <a:latin typeface="Arial MT"/>
                <a:cs typeface="Arial MT"/>
              </a:rPr>
              <a:t>24</a:t>
            </a:r>
            <a:r>
              <a:rPr sz="1900" spc="-10" dirty="0">
                <a:solidFill>
                  <a:srgbClr val="FAFAFA"/>
                </a:solidFill>
                <a:latin typeface="Arial MT"/>
                <a:cs typeface="Arial MT"/>
              </a:rPr>
              <a:t> </a:t>
            </a:r>
            <a:r>
              <a:rPr sz="1900" spc="-10" dirty="0">
                <a:solidFill>
                  <a:srgbClr val="FAFAFA"/>
                </a:solidFill>
                <a:latin typeface="Lucida Sans Unicode"/>
                <a:cs typeface="Lucida Sans Unicode"/>
              </a:rPr>
              <a:t>години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960803" y="2007685"/>
            <a:ext cx="1116965" cy="72821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900" b="1" dirty="0">
                <a:solidFill>
                  <a:srgbClr val="FAFAFA"/>
                </a:solidFill>
                <a:latin typeface="Tahoma"/>
                <a:cs typeface="Tahoma"/>
              </a:rPr>
              <a:t>1000</a:t>
            </a:r>
            <a:r>
              <a:rPr sz="1900" b="1" spc="-20" dirty="0">
                <a:solidFill>
                  <a:srgbClr val="FAFAFA"/>
                </a:solidFill>
                <a:latin typeface="Tahoma"/>
                <a:cs typeface="Tahoma"/>
              </a:rPr>
              <a:t> </a:t>
            </a:r>
            <a:r>
              <a:rPr sz="1900" spc="-85" dirty="0">
                <a:solidFill>
                  <a:srgbClr val="FAFAFA"/>
                </a:solidFill>
                <a:latin typeface="Arial Black"/>
                <a:cs typeface="Arial Black"/>
              </a:rPr>
              <a:t>грн</a:t>
            </a: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1900">
              <a:latin typeface="Arial Black"/>
              <a:cs typeface="Arial Black"/>
            </a:endParaRPr>
          </a:p>
          <a:p>
            <a:pPr marL="88900">
              <a:lnSpc>
                <a:spcPct val="100000"/>
              </a:lnSpc>
            </a:pPr>
            <a:r>
              <a:rPr sz="1900" b="1" spc="-40" dirty="0">
                <a:solidFill>
                  <a:srgbClr val="FAFAFA"/>
                </a:solidFill>
                <a:latin typeface="Tahoma"/>
                <a:cs typeface="Tahoma"/>
              </a:rPr>
              <a:t>330</a:t>
            </a:r>
            <a:r>
              <a:rPr sz="1900" b="1" spc="-85" dirty="0">
                <a:solidFill>
                  <a:srgbClr val="FAFAFA"/>
                </a:solidFill>
                <a:latin typeface="Tahoma"/>
                <a:cs typeface="Tahoma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Arial Black"/>
                <a:cs typeface="Arial Black"/>
              </a:rPr>
              <a:t>грн</a:t>
            </a: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1900">
              <a:latin typeface="Arial Black"/>
              <a:cs typeface="Arial Black"/>
            </a:endParaRPr>
          </a:p>
          <a:p>
            <a:pPr marL="17780">
              <a:lnSpc>
                <a:spcPct val="100000"/>
              </a:lnSpc>
            </a:pPr>
            <a:r>
              <a:rPr sz="1900" b="1" spc="-50" dirty="0">
                <a:solidFill>
                  <a:srgbClr val="FAFAFA"/>
                </a:solidFill>
                <a:latin typeface="Tahoma"/>
                <a:cs typeface="Tahoma"/>
              </a:rPr>
              <a:t>3330</a:t>
            </a:r>
            <a:r>
              <a:rPr sz="1900" b="1" spc="-110" dirty="0">
                <a:solidFill>
                  <a:srgbClr val="FAFAFA"/>
                </a:solidFill>
                <a:latin typeface="Tahoma"/>
                <a:cs typeface="Tahoma"/>
              </a:rPr>
              <a:t> </a:t>
            </a:r>
            <a:r>
              <a:rPr sz="1900" spc="-35" dirty="0">
                <a:solidFill>
                  <a:srgbClr val="FAFAFA"/>
                </a:solidFill>
                <a:latin typeface="Arial Black"/>
                <a:cs typeface="Arial Black"/>
              </a:rPr>
              <a:t>грн</a:t>
            </a: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r>
              <a:rPr sz="1900" b="1" dirty="0">
                <a:solidFill>
                  <a:srgbClr val="FAFAFA"/>
                </a:solidFill>
                <a:latin typeface="Tahoma"/>
                <a:cs typeface="Tahoma"/>
              </a:rPr>
              <a:t>1000</a:t>
            </a:r>
            <a:r>
              <a:rPr sz="1900" b="1" spc="-20" dirty="0">
                <a:solidFill>
                  <a:srgbClr val="FAFAFA"/>
                </a:solidFill>
                <a:latin typeface="Tahoma"/>
                <a:cs typeface="Tahoma"/>
              </a:rPr>
              <a:t> </a:t>
            </a:r>
            <a:r>
              <a:rPr sz="1900" spc="-85" dirty="0">
                <a:solidFill>
                  <a:srgbClr val="FAFAFA"/>
                </a:solidFill>
                <a:latin typeface="Arial Black"/>
                <a:cs typeface="Arial Black"/>
              </a:rPr>
              <a:t>грн</a:t>
            </a: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1900">
              <a:latin typeface="Arial Black"/>
              <a:cs typeface="Arial Black"/>
            </a:endParaRPr>
          </a:p>
          <a:p>
            <a:pPr marL="106680">
              <a:lnSpc>
                <a:spcPct val="100000"/>
              </a:lnSpc>
              <a:spcBef>
                <a:spcPts val="5"/>
              </a:spcBef>
            </a:pPr>
            <a:r>
              <a:rPr sz="1900" b="1" spc="-130" dirty="0">
                <a:solidFill>
                  <a:srgbClr val="FAFAFA"/>
                </a:solidFill>
                <a:latin typeface="Tahoma"/>
                <a:cs typeface="Tahoma"/>
              </a:rPr>
              <a:t>170</a:t>
            </a:r>
            <a:r>
              <a:rPr sz="1900" b="1" spc="-95" dirty="0">
                <a:solidFill>
                  <a:srgbClr val="FAFAFA"/>
                </a:solidFill>
                <a:latin typeface="Tahoma"/>
                <a:cs typeface="Tahoma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Arial Black"/>
                <a:cs typeface="Arial Black"/>
              </a:rPr>
              <a:t>грн</a:t>
            </a: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1900">
              <a:latin typeface="Arial Black"/>
              <a:cs typeface="Arial Black"/>
            </a:endParaRPr>
          </a:p>
          <a:p>
            <a:pPr marL="92710">
              <a:lnSpc>
                <a:spcPct val="100000"/>
              </a:lnSpc>
            </a:pPr>
            <a:r>
              <a:rPr sz="1900" b="1" spc="-60" dirty="0">
                <a:solidFill>
                  <a:srgbClr val="FAFAFA"/>
                </a:solidFill>
                <a:latin typeface="Tahoma"/>
                <a:cs typeface="Tahoma"/>
              </a:rPr>
              <a:t>230</a:t>
            </a:r>
            <a:r>
              <a:rPr sz="1900" b="1" spc="-90" dirty="0">
                <a:solidFill>
                  <a:srgbClr val="FAFAFA"/>
                </a:solidFill>
                <a:latin typeface="Tahoma"/>
                <a:cs typeface="Tahoma"/>
              </a:rPr>
              <a:t> </a:t>
            </a:r>
            <a:r>
              <a:rPr sz="1900" spc="-25" dirty="0">
                <a:solidFill>
                  <a:srgbClr val="FAFAFA"/>
                </a:solidFill>
                <a:latin typeface="Arial Black"/>
                <a:cs typeface="Arial Black"/>
              </a:rPr>
              <a:t>грн</a:t>
            </a:r>
            <a:endParaRPr sz="1900">
              <a:latin typeface="Arial Black"/>
              <a:cs typeface="Arial Black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651758"/>
              </p:ext>
            </p:extLst>
          </p:nvPr>
        </p:nvGraphicFramePr>
        <p:xfrm>
          <a:off x="252751" y="175180"/>
          <a:ext cx="17827625" cy="99834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5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36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6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2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7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3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AFAFA"/>
                      </a:solidFill>
                      <a:prstDash val="solid"/>
                    </a:lnL>
                    <a:lnR w="9525">
                      <a:solidFill>
                        <a:srgbClr val="FAFAFA"/>
                      </a:solidFill>
                      <a:prstDash val="solid"/>
                    </a:lnR>
                    <a:lnT w="9525">
                      <a:solidFill>
                        <a:srgbClr val="FAFAFA"/>
                      </a:solidFill>
                      <a:prstDash val="solid"/>
                    </a:lnT>
                    <a:lnB w="9525">
                      <a:solidFill>
                        <a:srgbClr val="FAFAFA"/>
                      </a:solidFill>
                      <a:prstDash val="solid"/>
                    </a:lnB>
                    <a:solidFill>
                      <a:srgbClr val="FFD01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135" dirty="0">
                          <a:latin typeface="Arial Black"/>
                          <a:cs typeface="Arial Black"/>
                        </a:rPr>
                        <a:t>ВИД</a:t>
                      </a:r>
                      <a:r>
                        <a:rPr sz="1800" spc="-9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800" spc="-145" dirty="0">
                          <a:latin typeface="Arial Black"/>
                          <a:cs typeface="Arial Black"/>
                        </a:rPr>
                        <a:t>АДМІНІСТРАТИВНОГО</a:t>
                      </a:r>
                      <a:r>
                        <a:rPr sz="1800" spc="-9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800" spc="-10" dirty="0">
                          <a:latin typeface="Arial Black"/>
                          <a:cs typeface="Arial Black"/>
                        </a:rPr>
                        <a:t>ЗБОРУ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9525">
                      <a:solidFill>
                        <a:srgbClr val="FAFAFA"/>
                      </a:solidFill>
                      <a:prstDash val="solid"/>
                    </a:lnL>
                    <a:lnR w="9525">
                      <a:solidFill>
                        <a:srgbClr val="FAFAFA"/>
                      </a:solidFill>
                      <a:prstDash val="solid"/>
                    </a:lnR>
                    <a:lnT w="9525">
                      <a:solidFill>
                        <a:srgbClr val="FAFAFA"/>
                      </a:solidFill>
                      <a:prstDash val="solid"/>
                    </a:lnT>
                    <a:lnB w="9525">
                      <a:solidFill>
                        <a:srgbClr val="FAFAFA"/>
                      </a:solidFill>
                      <a:prstDash val="solid"/>
                    </a:lnB>
                    <a:solidFill>
                      <a:srgbClr val="FFD01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17475" marR="109855" indent="101600" algn="ctr">
                        <a:lnSpc>
                          <a:spcPct val="113999"/>
                        </a:lnSpc>
                      </a:pPr>
                      <a:r>
                        <a:rPr sz="1700" spc="-10" dirty="0">
                          <a:latin typeface="Arial Black"/>
                          <a:cs typeface="Arial Black"/>
                        </a:rPr>
                        <a:t>Розмір </a:t>
                      </a:r>
                      <a:r>
                        <a:rPr sz="1700" spc="-60" dirty="0">
                          <a:latin typeface="Arial Black"/>
                          <a:cs typeface="Arial Black"/>
                        </a:rPr>
                        <a:t>адміністративного </a:t>
                      </a:r>
                      <a:r>
                        <a:rPr sz="1700" spc="-10" dirty="0">
                          <a:latin typeface="Arial Black"/>
                          <a:cs typeface="Arial Black"/>
                        </a:rPr>
                        <a:t>збору</a:t>
                      </a:r>
                      <a:endParaRPr sz="1700">
                        <a:latin typeface="Arial Black"/>
                        <a:cs typeface="Arial Black"/>
                      </a:endParaRPr>
                    </a:p>
                  </a:txBody>
                  <a:tcPr marL="0" marR="0" marT="6350" marB="0">
                    <a:lnL w="9525">
                      <a:solidFill>
                        <a:srgbClr val="FAFAFA"/>
                      </a:solidFill>
                      <a:prstDash val="solid"/>
                    </a:lnL>
                    <a:lnR w="9525">
                      <a:solidFill>
                        <a:srgbClr val="FAFAFA"/>
                      </a:solidFill>
                      <a:prstDash val="solid"/>
                    </a:lnR>
                    <a:lnT w="9525">
                      <a:solidFill>
                        <a:srgbClr val="FAFAFA"/>
                      </a:solidFill>
                      <a:prstDash val="solid"/>
                    </a:lnT>
                    <a:lnB w="9525">
                      <a:solidFill>
                        <a:srgbClr val="FAFAFA"/>
                      </a:solidFill>
                      <a:prstDash val="solid"/>
                    </a:lnB>
                    <a:solidFill>
                      <a:srgbClr val="FFD012"/>
                    </a:solidFill>
                  </a:tcPr>
                </a:tc>
                <a:tc>
                  <a:txBody>
                    <a:bodyPr/>
                    <a:lstStyle/>
                    <a:p>
                      <a:pPr marL="100965" algn="ctr">
                        <a:lnSpc>
                          <a:spcPts val="2005"/>
                        </a:lnSpc>
                      </a:pPr>
                      <a:r>
                        <a:rPr sz="1700" spc="-10" dirty="0">
                          <a:latin typeface="Arial Black"/>
                          <a:cs typeface="Arial Black"/>
                        </a:rPr>
                        <a:t>Строк</a:t>
                      </a:r>
                      <a:endParaRPr sz="1700">
                        <a:latin typeface="Arial Black"/>
                        <a:cs typeface="Arial Black"/>
                      </a:endParaRPr>
                    </a:p>
                    <a:p>
                      <a:pPr marL="212090" marR="205104" indent="101600" algn="ctr">
                        <a:lnSpc>
                          <a:spcPct val="113999"/>
                        </a:lnSpc>
                      </a:pPr>
                      <a:r>
                        <a:rPr sz="1700" spc="-75" dirty="0">
                          <a:latin typeface="Arial Black"/>
                          <a:cs typeface="Arial Black"/>
                        </a:rPr>
                        <a:t>державної </a:t>
                      </a:r>
                      <a:r>
                        <a:rPr sz="1700" spc="-70" dirty="0">
                          <a:latin typeface="Arial Black"/>
                          <a:cs typeface="Arial Black"/>
                        </a:rPr>
                        <a:t>реєстрації</a:t>
                      </a:r>
                      <a:r>
                        <a:rPr sz="1700" b="1" spc="-70" dirty="0">
                          <a:latin typeface="Tahoma"/>
                          <a:cs typeface="Tahoma"/>
                        </a:rPr>
                        <a:t>/ </a:t>
                      </a:r>
                      <a:r>
                        <a:rPr sz="1700" spc="-10" dirty="0">
                          <a:latin typeface="Arial Black"/>
                          <a:cs typeface="Arial Black"/>
                        </a:rPr>
                        <a:t>надання </a:t>
                      </a:r>
                      <a:r>
                        <a:rPr sz="1700" spc="-60" dirty="0">
                          <a:latin typeface="Arial Black"/>
                          <a:cs typeface="Arial Black"/>
                        </a:rPr>
                        <a:t>відомостей</a:t>
                      </a:r>
                      <a:endParaRPr sz="170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9525">
                      <a:solidFill>
                        <a:srgbClr val="FAFAFA"/>
                      </a:solidFill>
                      <a:prstDash val="solid"/>
                    </a:lnL>
                    <a:lnR w="9525">
                      <a:solidFill>
                        <a:srgbClr val="FAFAFA"/>
                      </a:solidFill>
                      <a:prstDash val="solid"/>
                    </a:lnR>
                    <a:lnT w="9525">
                      <a:solidFill>
                        <a:srgbClr val="FAFAFA"/>
                      </a:solidFill>
                      <a:prstDash val="solid"/>
                    </a:lnT>
                    <a:lnB w="9525">
                      <a:solidFill>
                        <a:srgbClr val="FAFAFA"/>
                      </a:solidFill>
                      <a:prstDash val="solid"/>
                    </a:lnB>
                    <a:solidFill>
                      <a:srgbClr val="FFD01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700" spc="-110" dirty="0">
                          <a:latin typeface="Arial Black"/>
                          <a:cs typeface="Arial Black"/>
                        </a:rPr>
                        <a:t>Сума</a:t>
                      </a:r>
                      <a:r>
                        <a:rPr sz="1700" b="1" spc="-110" dirty="0">
                          <a:latin typeface="Tahoma"/>
                          <a:cs typeface="Tahoma"/>
                        </a:rPr>
                        <a:t>,</a:t>
                      </a:r>
                      <a:r>
                        <a:rPr sz="1700" b="1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25" dirty="0">
                          <a:latin typeface="Arial Black"/>
                          <a:cs typeface="Arial Black"/>
                        </a:rPr>
                        <a:t>грн</a:t>
                      </a:r>
                      <a:endParaRPr sz="170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9525">
                      <a:solidFill>
                        <a:srgbClr val="FAFAFA"/>
                      </a:solidFill>
                      <a:prstDash val="solid"/>
                    </a:lnL>
                    <a:lnR w="9525">
                      <a:solidFill>
                        <a:srgbClr val="FAFAFA"/>
                      </a:solidFill>
                      <a:prstDash val="solid"/>
                    </a:lnR>
                    <a:lnT w="9525">
                      <a:solidFill>
                        <a:srgbClr val="FAFAFA"/>
                      </a:solidFill>
                      <a:prstDash val="solid"/>
                    </a:lnT>
                    <a:lnB w="9525">
                      <a:solidFill>
                        <a:srgbClr val="FAFAFA"/>
                      </a:solidFill>
                      <a:prstDash val="solid"/>
                    </a:lnB>
                    <a:solidFill>
                      <a:srgbClr val="FFD0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AFAFA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державну реєстрацію змін до відомостей 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особу (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крім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громадських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об’єднань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благодійних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організацій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містяться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Єдиному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держаному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реєстрі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2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крім</a:t>
                      </a:r>
                      <a:r>
                        <a:rPr lang="ru-RU" sz="2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внесення</a:t>
                      </a:r>
                      <a:r>
                        <a:rPr lang="ru-RU" sz="2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змін</a:t>
                      </a:r>
                      <a:r>
                        <a:rPr lang="ru-RU" sz="2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23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відомостей</a:t>
                      </a:r>
                      <a:r>
                        <a:rPr lang="ru-RU" sz="2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 </a:t>
                      </a:r>
                      <a:r>
                        <a:rPr lang="ru-RU" sz="23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здійснення</a:t>
                      </a:r>
                      <a:r>
                        <a:rPr lang="ru-RU" sz="2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зв’язку</a:t>
                      </a:r>
                      <a:r>
                        <a:rPr lang="ru-RU" sz="2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23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юридичною</a:t>
                      </a:r>
                      <a:r>
                        <a:rPr lang="ru-RU" sz="23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особою.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AFAFA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розмірі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0,3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прожиткового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мінімуму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працездатних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AFAFA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години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AFAFA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 грн.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AFAFA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державну реєстрацію змін до відомостей про прізвище, ім’я, по батькові або місцезнаходження фізичної особи - підприємця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розмірі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0,1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прожиткового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мінімуму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працездатних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endParaRPr lang="ru-RU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години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 грн. 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реєстрацію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відокремленого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юридичної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особи,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утвореної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відповідно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законодавства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іноземної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держави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крім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відокремленого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іноземної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неурядової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благодійної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організації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розмірі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прожиткового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мінімуму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працездатних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endParaRPr lang="ru-RU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протягом 5 робочих днів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3330 грн. 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/>
                          <a:cs typeface="Times New Roman"/>
                        </a:rPr>
                        <a:t>4</a:t>
                      </a: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державну реєстрацію змін до відомостей  про відокремлений підрозділ юридичної особи, утвореної відповідно до законодавства іноземної держави (крім відокремленого підрозділу іноземної неурядової чи благодійної організації), що містяться в Єдиному державному реєстрі, крім внесення змін до інформації про здійснення зв’язку з юридичною особою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розмірі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0,3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прожиткового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мінімуму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працездатних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endParaRPr lang="ru-RU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протягом 5 робочих днів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 грн.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надання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виписки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проставлення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апостилю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витягу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паперовій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формі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розмірі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0,05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прожиткового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мінімуму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працездатних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endParaRPr lang="ru-RU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години</a:t>
                      </a:r>
                      <a:endParaRPr lang="uk-UA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 грн. 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9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/>
                          <a:cs typeface="Times New Roman"/>
                        </a:rPr>
                        <a:t>6</a:t>
                      </a: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надання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документа в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паперовій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формі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міститься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реєстраційній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справі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розмірі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0,07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прожиткового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мінімуму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працездатних</a:t>
                      </a:r>
                      <a:r>
                        <a:rPr lang="ru-RU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endParaRPr lang="ru-RU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години</a:t>
                      </a:r>
                      <a:endParaRPr lang="uk-UA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75"/>
                        </a:spcBef>
                      </a:pPr>
                      <a:r>
                        <a:rPr lang="uk-UA" sz="2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 грн. 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65810" algn="ctr">
                        <a:lnSpc>
                          <a:spcPct val="100000"/>
                        </a:lnSpc>
                      </a:pPr>
                      <a:r>
                        <a:rPr sz="2300" b="1" spc="-50" dirty="0">
                          <a:solidFill>
                            <a:srgbClr val="FFD01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01625" marB="0">
                    <a:lnL w="9525">
                      <a:solidFill>
                        <a:srgbClr val="FFD599"/>
                      </a:solidFill>
                      <a:prstDash val="solid"/>
                    </a:lnL>
                    <a:lnR w="9525">
                      <a:solidFill>
                        <a:srgbClr val="FFD599"/>
                      </a:solidFill>
                      <a:prstDash val="solid"/>
                    </a:lnR>
                    <a:lnT w="9525">
                      <a:solidFill>
                        <a:srgbClr val="FFD599"/>
                      </a:solidFill>
                      <a:prstDash val="solid"/>
                    </a:lnT>
                    <a:lnB w="9525">
                      <a:solidFill>
                        <a:srgbClr val="FFD599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4827" y="167544"/>
            <a:ext cx="2427605" cy="2120900"/>
            <a:chOff x="274827" y="167544"/>
            <a:chExt cx="2427605" cy="2120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627" y="291369"/>
              <a:ext cx="2179751" cy="18732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98652" y="291369"/>
              <a:ext cx="2179955" cy="1873250"/>
            </a:xfrm>
            <a:custGeom>
              <a:avLst/>
              <a:gdLst/>
              <a:ahLst/>
              <a:cxnLst/>
              <a:rect l="l" t="t" r="r" b="b"/>
              <a:pathLst>
                <a:path w="2179955" h="1873250">
                  <a:moveTo>
                    <a:pt x="2179730" y="936606"/>
                  </a:moveTo>
                  <a:lnTo>
                    <a:pt x="1634760" y="1873224"/>
                  </a:lnTo>
                  <a:lnTo>
                    <a:pt x="544884" y="1873175"/>
                  </a:lnTo>
                  <a:lnTo>
                    <a:pt x="0" y="936569"/>
                  </a:lnTo>
                  <a:lnTo>
                    <a:pt x="544926" y="0"/>
                  </a:lnTo>
                  <a:lnTo>
                    <a:pt x="1634760" y="0"/>
                  </a:lnTo>
                  <a:lnTo>
                    <a:pt x="2179730" y="936606"/>
                  </a:lnTo>
                </a:path>
              </a:pathLst>
            </a:custGeom>
            <a:ln w="247650">
              <a:solidFill>
                <a:srgbClr val="FFD01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840928" y="204374"/>
            <a:ext cx="12393930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3355" algn="just">
              <a:lnSpc>
                <a:spcPct val="114599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Водночас</a:t>
            </a:r>
            <a:r>
              <a:rPr sz="2400" spc="4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повідомляємо</a:t>
            </a:r>
            <a:r>
              <a:rPr sz="24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400" spc="5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що</a:t>
            </a:r>
            <a:r>
              <a:rPr sz="2400" spc="4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за</a:t>
            </a:r>
            <a:r>
              <a:rPr sz="2400" spc="4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державну</a:t>
            </a:r>
            <a:r>
              <a:rPr sz="2400" spc="459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реєстрацію</a:t>
            </a:r>
            <a:r>
              <a:rPr sz="2400" spc="4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на</a:t>
            </a:r>
            <a:r>
              <a:rPr sz="2400" spc="459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підставі</a:t>
            </a:r>
            <a:r>
              <a:rPr sz="2400" spc="4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документів</a:t>
            </a:r>
            <a:r>
              <a:rPr sz="2400" spc="-10" dirty="0">
                <a:solidFill>
                  <a:srgbClr val="FFFFFF"/>
                </a:solidFill>
                <a:latin typeface="Arial MT"/>
                <a:cs typeface="Arial MT"/>
              </a:rPr>
              <a:t>, </a:t>
            </a:r>
            <a:r>
              <a:rPr sz="24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поданих</a:t>
            </a:r>
            <a:r>
              <a:rPr sz="2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2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електронній</a:t>
            </a:r>
            <a:r>
              <a:rPr sz="2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формі</a:t>
            </a:r>
            <a:r>
              <a:rPr sz="2400" spc="-6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400" spc="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надання</a:t>
            </a:r>
            <a:r>
              <a:rPr sz="2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витягу</a:t>
            </a:r>
            <a:r>
              <a:rPr sz="2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2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електронній</a:t>
            </a:r>
            <a:r>
              <a:rPr sz="24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формі</a:t>
            </a:r>
            <a:r>
              <a:rPr sz="2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та</a:t>
            </a:r>
            <a:r>
              <a:rPr sz="24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документа </a:t>
            </a:r>
            <a:r>
              <a:rPr sz="240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24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електронній</a:t>
            </a:r>
            <a:r>
              <a:rPr sz="2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формі</a:t>
            </a:r>
            <a:r>
              <a:rPr sz="2400" spc="-5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400" spc="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що</a:t>
            </a:r>
            <a:r>
              <a:rPr sz="2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міститься</a:t>
            </a:r>
            <a:r>
              <a:rPr sz="2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24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реєстраційній</a:t>
            </a:r>
            <a:r>
              <a:rPr sz="2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справі</a:t>
            </a:r>
            <a:r>
              <a:rPr sz="2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адміністративний</a:t>
            </a:r>
            <a:r>
              <a:rPr sz="24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збір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сплачується</a:t>
            </a:r>
            <a:r>
              <a:rPr sz="24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24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розмірі</a:t>
            </a:r>
            <a:r>
              <a:rPr sz="24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Arial MT"/>
                <a:cs typeface="Arial MT"/>
              </a:rPr>
              <a:t>75</a:t>
            </a:r>
            <a:r>
              <a:rPr sz="24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відсотків</a:t>
            </a:r>
            <a:r>
              <a:rPr sz="24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від</a:t>
            </a:r>
            <a:r>
              <a:rPr sz="24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розміру</a:t>
            </a:r>
            <a:r>
              <a:rPr sz="24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встановленого</a:t>
            </a:r>
            <a:r>
              <a:rPr sz="24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статтею</a:t>
            </a:r>
            <a:r>
              <a:rPr sz="24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120" dirty="0">
                <a:solidFill>
                  <a:srgbClr val="FFFFFF"/>
                </a:solidFill>
                <a:latin typeface="Arial MT"/>
                <a:cs typeface="Arial MT"/>
              </a:rPr>
              <a:t>36</a:t>
            </a:r>
            <a:r>
              <a:rPr sz="24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Закону</a:t>
            </a:r>
            <a:r>
              <a:rPr sz="2400" spc="-10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74827" y="2553899"/>
            <a:ext cx="2427605" cy="2120900"/>
            <a:chOff x="274827" y="2553899"/>
            <a:chExt cx="2427605" cy="21209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8627" y="2677724"/>
              <a:ext cx="2179751" cy="187322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98652" y="2677724"/>
              <a:ext cx="2179955" cy="1873250"/>
            </a:xfrm>
            <a:custGeom>
              <a:avLst/>
              <a:gdLst/>
              <a:ahLst/>
              <a:cxnLst/>
              <a:rect l="l" t="t" r="r" b="b"/>
              <a:pathLst>
                <a:path w="2179955" h="1873250">
                  <a:moveTo>
                    <a:pt x="2179730" y="936606"/>
                  </a:moveTo>
                  <a:lnTo>
                    <a:pt x="1634760" y="1873224"/>
                  </a:lnTo>
                  <a:lnTo>
                    <a:pt x="544884" y="1873175"/>
                  </a:lnTo>
                  <a:lnTo>
                    <a:pt x="0" y="936569"/>
                  </a:lnTo>
                  <a:lnTo>
                    <a:pt x="544926" y="0"/>
                  </a:lnTo>
                  <a:lnTo>
                    <a:pt x="1634760" y="0"/>
                  </a:lnTo>
                  <a:lnTo>
                    <a:pt x="2179730" y="936606"/>
                  </a:lnTo>
                </a:path>
              </a:pathLst>
            </a:custGeom>
            <a:ln w="247650">
              <a:solidFill>
                <a:srgbClr val="FFD01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840928" y="2848514"/>
            <a:ext cx="12393930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3835" algn="just">
              <a:lnSpc>
                <a:spcPct val="114599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Слід</a:t>
            </a:r>
            <a:r>
              <a:rPr sz="24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зазначити</a:t>
            </a:r>
            <a:r>
              <a:rPr sz="24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400" spc="95" dirty="0">
                <a:solidFill>
                  <a:srgbClr val="FFFFFF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що</a:t>
            </a:r>
            <a:r>
              <a:rPr sz="24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за  виправлення  технічної</a:t>
            </a:r>
            <a:r>
              <a:rPr sz="24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помилки</a:t>
            </a:r>
            <a:r>
              <a:rPr sz="24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400" spc="95" dirty="0">
                <a:solidFill>
                  <a:srgbClr val="FFFFFF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допущеної</a:t>
            </a:r>
            <a:r>
              <a:rPr sz="24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з  </a:t>
            </a:r>
            <a:r>
              <a:rPr sz="24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вини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заявника</a:t>
            </a:r>
            <a:r>
              <a:rPr sz="240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400" spc="315" dirty="0">
                <a:solidFill>
                  <a:srgbClr val="FFFFFF"/>
                </a:solidFill>
                <a:latin typeface="Arial MT"/>
                <a:cs typeface="Arial MT"/>
              </a:rPr>
              <a:t>  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справляється</a:t>
            </a:r>
            <a:r>
              <a:rPr sz="2400" spc="225" dirty="0">
                <a:solidFill>
                  <a:srgbClr val="FFFFFF"/>
                </a:solidFill>
                <a:latin typeface="Lucida Sans Unicode"/>
                <a:cs typeface="Lucida Sans Unicode"/>
              </a:rPr>
              <a:t>  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адміністративний</a:t>
            </a:r>
            <a:r>
              <a:rPr sz="2400" spc="225" dirty="0">
                <a:solidFill>
                  <a:srgbClr val="FFFFFF"/>
                </a:solidFill>
                <a:latin typeface="Lucida Sans Unicode"/>
                <a:cs typeface="Lucida Sans Unicode"/>
              </a:rPr>
              <a:t>  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збір</a:t>
            </a:r>
            <a:r>
              <a:rPr sz="2400" spc="225" dirty="0">
                <a:solidFill>
                  <a:srgbClr val="FFFFFF"/>
                </a:solidFill>
                <a:latin typeface="Lucida Sans Unicode"/>
                <a:cs typeface="Lucida Sans Unicode"/>
              </a:rPr>
              <a:t>  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2400" spc="225" dirty="0">
                <a:solidFill>
                  <a:srgbClr val="FFFFFF"/>
                </a:solidFill>
                <a:latin typeface="Lucida Sans Unicode"/>
                <a:cs typeface="Lucida Sans Unicode"/>
              </a:rPr>
              <a:t>  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розмірі</a:t>
            </a:r>
            <a:r>
              <a:rPr sz="2400" spc="225" dirty="0">
                <a:solidFill>
                  <a:srgbClr val="FFFFFF"/>
                </a:solidFill>
                <a:latin typeface="Lucida Sans Unicode"/>
                <a:cs typeface="Lucida Sans Unicode"/>
              </a:rPr>
              <a:t>   </a:t>
            </a:r>
            <a:r>
              <a:rPr sz="2400" spc="190" dirty="0">
                <a:solidFill>
                  <a:srgbClr val="FFFFFF"/>
                </a:solidFill>
                <a:latin typeface="Arial MT"/>
                <a:cs typeface="Arial MT"/>
              </a:rPr>
              <a:t>30</a:t>
            </a:r>
            <a:r>
              <a:rPr sz="2400" spc="315" dirty="0">
                <a:solidFill>
                  <a:srgbClr val="FFFFFF"/>
                </a:solidFill>
                <a:latin typeface="Arial MT"/>
                <a:cs typeface="Arial MT"/>
              </a:rPr>
              <a:t>   </a:t>
            </a:r>
            <a:r>
              <a:rPr sz="2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відсотків </a:t>
            </a:r>
            <a:r>
              <a:rPr sz="24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адміністративного</a:t>
            </a:r>
            <a:r>
              <a:rPr sz="24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збору</a:t>
            </a:r>
            <a:r>
              <a:rPr sz="2400" spc="-45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4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встановленого</a:t>
            </a:r>
            <a:r>
              <a:rPr sz="2400" spc="-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частиною</a:t>
            </a:r>
            <a:r>
              <a:rPr sz="24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першою</a:t>
            </a:r>
            <a:r>
              <a:rPr sz="2400" spc="-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статтею</a:t>
            </a:r>
            <a:r>
              <a:rPr sz="2400" spc="-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120" dirty="0">
                <a:solidFill>
                  <a:srgbClr val="FFFFFF"/>
                </a:solidFill>
                <a:latin typeface="Arial MT"/>
                <a:cs typeface="Arial MT"/>
              </a:rPr>
              <a:t>36</a:t>
            </a:r>
            <a:r>
              <a:rPr sz="24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Закону</a:t>
            </a:r>
            <a:r>
              <a:rPr sz="2400" spc="-10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74827" y="4993509"/>
            <a:ext cx="2427605" cy="2120900"/>
            <a:chOff x="274827" y="4993509"/>
            <a:chExt cx="2427605" cy="212090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8627" y="5117335"/>
              <a:ext cx="2179751" cy="187322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8652" y="5117334"/>
              <a:ext cx="2179955" cy="1873250"/>
            </a:xfrm>
            <a:custGeom>
              <a:avLst/>
              <a:gdLst/>
              <a:ahLst/>
              <a:cxnLst/>
              <a:rect l="l" t="t" r="r" b="b"/>
              <a:pathLst>
                <a:path w="2179955" h="1873250">
                  <a:moveTo>
                    <a:pt x="2179730" y="936606"/>
                  </a:moveTo>
                  <a:lnTo>
                    <a:pt x="1634760" y="1873224"/>
                  </a:lnTo>
                  <a:lnTo>
                    <a:pt x="544884" y="1873175"/>
                  </a:lnTo>
                  <a:lnTo>
                    <a:pt x="0" y="936569"/>
                  </a:lnTo>
                  <a:lnTo>
                    <a:pt x="544926" y="0"/>
                  </a:lnTo>
                  <a:lnTo>
                    <a:pt x="1634760" y="0"/>
                  </a:lnTo>
                  <a:lnTo>
                    <a:pt x="2179730" y="936606"/>
                  </a:lnTo>
                </a:path>
              </a:pathLst>
            </a:custGeom>
            <a:ln w="247650">
              <a:solidFill>
                <a:srgbClr val="FFD01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58823" y="7516367"/>
            <a:ext cx="15767303" cy="173735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289363" y="5073553"/>
            <a:ext cx="16732885" cy="5002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4005" marR="2792095" indent="88265" algn="just">
              <a:lnSpc>
                <a:spcPct val="114599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Звертаємо</a:t>
            </a:r>
            <a:r>
              <a:rPr sz="24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увагу</a:t>
            </a:r>
            <a:r>
              <a:rPr sz="2400" spc="-45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24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що</a:t>
            </a:r>
            <a:r>
              <a:rPr sz="24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24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разі</a:t>
            </a:r>
            <a:r>
              <a:rPr sz="24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відмови</a:t>
            </a:r>
            <a:r>
              <a:rPr sz="24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24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державній</a:t>
            </a:r>
            <a:r>
              <a:rPr sz="24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реєстрації</a:t>
            </a:r>
            <a:r>
              <a:rPr sz="24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адміністративний</a:t>
            </a:r>
            <a:r>
              <a:rPr sz="24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збір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не</a:t>
            </a:r>
            <a:r>
              <a:rPr sz="2400" spc="3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повертається</a:t>
            </a:r>
            <a:r>
              <a:rPr sz="2400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r>
              <a:rPr sz="2400" spc="4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Якщо</a:t>
            </a:r>
            <a:r>
              <a:rPr sz="2400" spc="3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протягом</a:t>
            </a:r>
            <a:r>
              <a:rPr sz="2400" spc="3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місяця</a:t>
            </a:r>
            <a:r>
              <a:rPr sz="2400" spc="3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2400" spc="3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дня</a:t>
            </a:r>
            <a:r>
              <a:rPr sz="2400" spc="3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прийняття</a:t>
            </a:r>
            <a:r>
              <a:rPr sz="2400" spc="3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рішення</a:t>
            </a:r>
            <a:r>
              <a:rPr sz="2400" spc="3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про</a:t>
            </a:r>
            <a:r>
              <a:rPr sz="2400" spc="3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відмову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заявником</a:t>
            </a:r>
            <a:r>
              <a:rPr sz="2400" spc="4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повторно</a:t>
            </a:r>
            <a:r>
              <a:rPr sz="2400" spc="4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подано</a:t>
            </a:r>
            <a:r>
              <a:rPr sz="2400" spc="4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документи</a:t>
            </a:r>
            <a:r>
              <a:rPr sz="2400" spc="4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для</a:t>
            </a:r>
            <a:r>
              <a:rPr sz="2400" spc="4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відповідної</a:t>
            </a:r>
            <a:r>
              <a:rPr sz="2400" spc="4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державної</a:t>
            </a:r>
            <a:r>
              <a:rPr sz="2400" spc="4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реєстрації</a:t>
            </a:r>
            <a:r>
              <a:rPr sz="2400" spc="-35" dirty="0">
                <a:solidFill>
                  <a:srgbClr val="FFFFFF"/>
                </a:solidFill>
                <a:latin typeface="Arial MT"/>
                <a:cs typeface="Arial MT"/>
              </a:rPr>
              <a:t>, </a:t>
            </a:r>
            <a:r>
              <a:rPr sz="24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адміністративний</a:t>
            </a:r>
            <a:r>
              <a:rPr sz="2400" spc="-1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збір</a:t>
            </a:r>
            <a:r>
              <a:rPr sz="24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Lucida Sans Unicode"/>
                <a:cs typeface="Lucida Sans Unicode"/>
              </a:rPr>
              <a:t>не</a:t>
            </a:r>
            <a:r>
              <a:rPr sz="24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справляється</a:t>
            </a:r>
            <a:r>
              <a:rPr sz="2400" spc="-10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2400">
              <a:latin typeface="Arial MT"/>
              <a:cs typeface="Arial MT"/>
            </a:endParaRPr>
          </a:p>
          <a:p>
            <a:pPr marL="12700" marR="1028700" indent="53340" algn="ctr">
              <a:lnSpc>
                <a:spcPct val="114700"/>
              </a:lnSpc>
            </a:pPr>
            <a:r>
              <a:rPr sz="2000" spc="-145" dirty="0">
                <a:solidFill>
                  <a:srgbClr val="FFD012"/>
                </a:solidFill>
                <a:latin typeface="Arial Black"/>
                <a:cs typeface="Arial Black"/>
              </a:rPr>
              <a:t>ДОДАТКОВО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14" dirty="0">
                <a:solidFill>
                  <a:srgbClr val="FFD012"/>
                </a:solidFill>
                <a:latin typeface="Arial Black"/>
                <a:cs typeface="Arial Black"/>
              </a:rPr>
              <a:t>ПОВІДОМЛЯЄМО</a:t>
            </a:r>
            <a:r>
              <a:rPr sz="2000" b="1" spc="-114" dirty="0">
                <a:solidFill>
                  <a:srgbClr val="FFD012"/>
                </a:solidFill>
                <a:latin typeface="Tahoma"/>
                <a:cs typeface="Tahoma"/>
              </a:rPr>
              <a:t>,</a:t>
            </a:r>
            <a:r>
              <a:rPr sz="2000" b="1" spc="-105" dirty="0">
                <a:solidFill>
                  <a:srgbClr val="FFD012"/>
                </a:solidFill>
                <a:latin typeface="Tahoma"/>
                <a:cs typeface="Tahoma"/>
              </a:rPr>
              <a:t> </a:t>
            </a:r>
            <a:r>
              <a:rPr sz="2000" spc="-65" dirty="0">
                <a:solidFill>
                  <a:srgbClr val="FFD012"/>
                </a:solidFill>
                <a:latin typeface="Arial Black"/>
                <a:cs typeface="Arial Black"/>
              </a:rPr>
              <a:t>ЩО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25" dirty="0">
                <a:solidFill>
                  <a:srgbClr val="FFD012"/>
                </a:solidFill>
                <a:latin typeface="Arial Black"/>
                <a:cs typeface="Arial Black"/>
              </a:rPr>
              <a:t>ЗА</a:t>
            </a:r>
            <a:r>
              <a:rPr sz="2000" spc="-18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95" dirty="0">
                <a:solidFill>
                  <a:srgbClr val="FFD012"/>
                </a:solidFill>
                <a:latin typeface="Arial Black"/>
                <a:cs typeface="Arial Black"/>
              </a:rPr>
              <a:t>ПРОВЕДЕННЯ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70" dirty="0">
                <a:solidFill>
                  <a:srgbClr val="FFD012"/>
                </a:solidFill>
                <a:latin typeface="Arial Black"/>
                <a:cs typeface="Arial Black"/>
              </a:rPr>
              <a:t>ДЕРЖАВНОЇ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РЕЄСТРАЦІЇ </a:t>
            </a:r>
            <a:r>
              <a:rPr sz="2000" spc="-50" dirty="0">
                <a:solidFill>
                  <a:srgbClr val="FFD012"/>
                </a:solidFill>
                <a:latin typeface="Arial Black"/>
                <a:cs typeface="Arial Black"/>
              </a:rPr>
              <a:t>ЗМІН</a:t>
            </a:r>
            <a:r>
              <a:rPr sz="2000" spc="-18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14" dirty="0">
                <a:solidFill>
                  <a:srgbClr val="FFD012"/>
                </a:solidFill>
                <a:latin typeface="Arial Black"/>
                <a:cs typeface="Arial Black"/>
              </a:rPr>
              <a:t>ДО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45" dirty="0">
                <a:solidFill>
                  <a:srgbClr val="FFD012"/>
                </a:solidFill>
                <a:latin typeface="Arial Black"/>
                <a:cs typeface="Arial Black"/>
              </a:rPr>
              <a:t>ВІДОМОСТЕЙ</a:t>
            </a:r>
            <a:r>
              <a:rPr sz="2000" b="1" spc="-145" dirty="0">
                <a:solidFill>
                  <a:srgbClr val="FFD012"/>
                </a:solidFill>
                <a:latin typeface="Tahoma"/>
                <a:cs typeface="Tahoma"/>
              </a:rPr>
              <a:t>,</a:t>
            </a:r>
            <a:r>
              <a:rPr sz="2000" b="1" spc="-105" dirty="0">
                <a:solidFill>
                  <a:srgbClr val="FFD012"/>
                </a:solidFill>
                <a:latin typeface="Tahoma"/>
                <a:cs typeface="Tahoma"/>
              </a:rPr>
              <a:t> </a:t>
            </a:r>
            <a:r>
              <a:rPr sz="2000" spc="-65" dirty="0">
                <a:solidFill>
                  <a:srgbClr val="FFD012"/>
                </a:solidFill>
                <a:latin typeface="Arial Black"/>
                <a:cs typeface="Arial Black"/>
              </a:rPr>
              <a:t>ЩО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204" dirty="0">
                <a:solidFill>
                  <a:srgbClr val="FFD012"/>
                </a:solidFill>
                <a:latin typeface="Arial Black"/>
                <a:cs typeface="Arial Black"/>
              </a:rPr>
              <a:t>МІСТЯТЬСЯ</a:t>
            </a:r>
            <a:r>
              <a:rPr sz="2000" spc="-18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50" dirty="0">
                <a:solidFill>
                  <a:srgbClr val="FFD012"/>
                </a:solidFill>
                <a:latin typeface="Arial Black"/>
                <a:cs typeface="Arial Black"/>
              </a:rPr>
              <a:t>В </a:t>
            </a:r>
            <a:r>
              <a:rPr sz="2000" spc="-85" dirty="0">
                <a:solidFill>
                  <a:srgbClr val="FFD012"/>
                </a:solidFill>
                <a:latin typeface="Arial Black"/>
                <a:cs typeface="Arial Black"/>
              </a:rPr>
              <a:t>ЄДИНОМУ</a:t>
            </a:r>
            <a:r>
              <a:rPr sz="2000" spc="-18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55" dirty="0">
                <a:solidFill>
                  <a:srgbClr val="FFD012"/>
                </a:solidFill>
                <a:latin typeface="Arial Black"/>
                <a:cs typeface="Arial Black"/>
              </a:rPr>
              <a:t>ДЕРЖАВНОМУ</a:t>
            </a:r>
            <a:r>
              <a:rPr sz="2000" spc="-17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220" dirty="0">
                <a:solidFill>
                  <a:srgbClr val="FFD012"/>
                </a:solidFill>
                <a:latin typeface="Arial Black"/>
                <a:cs typeface="Arial Black"/>
              </a:rPr>
              <a:t>РЕЄСТРІ</a:t>
            </a:r>
            <a:r>
              <a:rPr sz="2000" spc="-17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35" dirty="0">
                <a:solidFill>
                  <a:srgbClr val="FFD012"/>
                </a:solidFill>
                <a:latin typeface="Arial Black"/>
                <a:cs typeface="Arial Black"/>
              </a:rPr>
              <a:t>У</a:t>
            </a:r>
            <a:r>
              <a:rPr sz="2000" spc="-18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50" dirty="0">
                <a:solidFill>
                  <a:srgbClr val="FFD012"/>
                </a:solidFill>
                <a:latin typeface="Arial Black"/>
                <a:cs typeface="Arial Black"/>
              </a:rPr>
              <a:t>СКОРОЧЕНІ</a:t>
            </a:r>
            <a:r>
              <a:rPr sz="2000" spc="-17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60" dirty="0">
                <a:solidFill>
                  <a:srgbClr val="FFD012"/>
                </a:solidFill>
                <a:latin typeface="Arial Black"/>
                <a:cs typeface="Arial Black"/>
              </a:rPr>
              <a:t>СТРОКИ</a:t>
            </a:r>
            <a:r>
              <a:rPr sz="2000" spc="-17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225" dirty="0">
                <a:solidFill>
                  <a:srgbClr val="FFD012"/>
                </a:solidFill>
                <a:latin typeface="Arial Black"/>
                <a:cs typeface="Arial Black"/>
              </a:rPr>
              <a:t>СПРАВЛЯЄТЬСЯ</a:t>
            </a:r>
            <a:r>
              <a:rPr sz="2000" spc="-17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25" dirty="0">
                <a:solidFill>
                  <a:srgbClr val="FFD012"/>
                </a:solidFill>
                <a:latin typeface="Arial Black"/>
                <a:cs typeface="Arial Black"/>
              </a:rPr>
              <a:t>АДМІНІСТРАТИВНИЙ</a:t>
            </a:r>
            <a:r>
              <a:rPr sz="2000" spc="-18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35" dirty="0">
                <a:solidFill>
                  <a:srgbClr val="FFD012"/>
                </a:solidFill>
                <a:latin typeface="Arial Black"/>
                <a:cs typeface="Arial Black"/>
              </a:rPr>
              <a:t>ЗБІР</a:t>
            </a:r>
            <a:r>
              <a:rPr sz="2000" spc="-17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35" dirty="0">
                <a:solidFill>
                  <a:srgbClr val="FFD012"/>
                </a:solidFill>
                <a:latin typeface="Arial Black"/>
                <a:cs typeface="Arial Black"/>
              </a:rPr>
              <a:t>У</a:t>
            </a:r>
            <a:r>
              <a:rPr sz="2000" spc="-17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0" dirty="0">
                <a:solidFill>
                  <a:srgbClr val="FFD012"/>
                </a:solidFill>
                <a:latin typeface="Arial Black"/>
                <a:cs typeface="Arial Black"/>
              </a:rPr>
              <a:t>РОЗМІРІ </a:t>
            </a:r>
            <a:r>
              <a:rPr sz="2000" spc="-155" dirty="0">
                <a:solidFill>
                  <a:srgbClr val="FFD012"/>
                </a:solidFill>
                <a:latin typeface="Arial Black"/>
                <a:cs typeface="Arial Black"/>
              </a:rPr>
              <a:t>ВСТАНОВЛЕНОМУ</a:t>
            </a:r>
            <a:r>
              <a:rPr sz="2000" spc="-19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65" dirty="0">
                <a:solidFill>
                  <a:srgbClr val="FFD012"/>
                </a:solidFill>
                <a:latin typeface="Arial Black"/>
                <a:cs typeface="Arial Black"/>
              </a:rPr>
              <a:t>ПОСТАНОВОЮ</a:t>
            </a:r>
            <a:r>
              <a:rPr sz="2000" spc="-19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65" dirty="0">
                <a:solidFill>
                  <a:srgbClr val="FFD012"/>
                </a:solidFill>
                <a:latin typeface="Arial Black"/>
                <a:cs typeface="Arial Black"/>
              </a:rPr>
              <a:t>КАБІНЕТУ</a:t>
            </a:r>
            <a:r>
              <a:rPr sz="2000" spc="-19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20" dirty="0">
                <a:solidFill>
                  <a:srgbClr val="FFD012"/>
                </a:solidFill>
                <a:latin typeface="Arial Black"/>
                <a:cs typeface="Arial Black"/>
              </a:rPr>
              <a:t>МІНІСТРІВ</a:t>
            </a:r>
            <a:r>
              <a:rPr sz="2000" spc="-19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90" dirty="0">
                <a:solidFill>
                  <a:srgbClr val="FFD012"/>
                </a:solidFill>
                <a:latin typeface="Arial Black"/>
                <a:cs typeface="Arial Black"/>
              </a:rPr>
              <a:t>УКРАЇНИ</a:t>
            </a:r>
            <a:r>
              <a:rPr sz="2000" spc="-19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20" dirty="0">
                <a:solidFill>
                  <a:srgbClr val="FFD012"/>
                </a:solidFill>
                <a:latin typeface="Arial Black"/>
                <a:cs typeface="Arial Black"/>
              </a:rPr>
              <a:t>ВІД</a:t>
            </a:r>
            <a:r>
              <a:rPr sz="2000" spc="-19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b="1" spc="-405" dirty="0">
                <a:solidFill>
                  <a:srgbClr val="FFD012"/>
                </a:solidFill>
                <a:latin typeface="Tahoma"/>
                <a:cs typeface="Tahoma"/>
              </a:rPr>
              <a:t>25</a:t>
            </a:r>
            <a:r>
              <a:rPr sz="2000" b="1" spc="-114" dirty="0">
                <a:solidFill>
                  <a:srgbClr val="FFD012"/>
                </a:solidFill>
                <a:latin typeface="Tahoma"/>
                <a:cs typeface="Tahoma"/>
              </a:rPr>
              <a:t> </a:t>
            </a:r>
            <a:r>
              <a:rPr sz="2000" spc="-160" dirty="0">
                <a:solidFill>
                  <a:srgbClr val="FFD012"/>
                </a:solidFill>
                <a:latin typeface="Arial Black"/>
                <a:cs typeface="Arial Black"/>
              </a:rPr>
              <a:t>ГРУДНЯ</a:t>
            </a:r>
            <a:r>
              <a:rPr sz="2000" spc="-19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b="1" spc="-465" dirty="0">
                <a:solidFill>
                  <a:srgbClr val="FFD012"/>
                </a:solidFill>
                <a:latin typeface="Tahoma"/>
                <a:cs typeface="Tahoma"/>
              </a:rPr>
              <a:t>2015</a:t>
            </a:r>
            <a:r>
              <a:rPr sz="2000" b="1" spc="-110" dirty="0">
                <a:solidFill>
                  <a:srgbClr val="FFD012"/>
                </a:solidFill>
                <a:latin typeface="Tahoma"/>
                <a:cs typeface="Tahoma"/>
              </a:rPr>
              <a:t> </a:t>
            </a:r>
            <a:r>
              <a:rPr sz="2000" spc="-105" dirty="0">
                <a:solidFill>
                  <a:srgbClr val="FFD012"/>
                </a:solidFill>
                <a:latin typeface="Arial Black"/>
                <a:cs typeface="Arial Black"/>
              </a:rPr>
              <a:t>РОКУ</a:t>
            </a:r>
            <a:r>
              <a:rPr sz="2000" spc="-19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645" dirty="0">
                <a:solidFill>
                  <a:srgbClr val="FFD012"/>
                </a:solidFill>
                <a:latin typeface="Arial Black"/>
                <a:cs typeface="Arial Black"/>
              </a:rPr>
              <a:t>№</a:t>
            </a:r>
            <a:r>
              <a:rPr sz="2000" spc="-19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b="1" spc="-550" dirty="0">
                <a:solidFill>
                  <a:srgbClr val="FFD012"/>
                </a:solidFill>
                <a:latin typeface="Tahoma"/>
                <a:cs typeface="Tahoma"/>
              </a:rPr>
              <a:t>1133</a:t>
            </a:r>
            <a:r>
              <a:rPr sz="2000" b="1" spc="-114" dirty="0">
                <a:solidFill>
                  <a:srgbClr val="FFD012"/>
                </a:solidFill>
                <a:latin typeface="Tahoma"/>
                <a:cs typeface="Tahoma"/>
              </a:rPr>
              <a:t> </a:t>
            </a:r>
            <a:r>
              <a:rPr sz="2000" b="1" spc="-235" dirty="0">
                <a:solidFill>
                  <a:srgbClr val="FFD012"/>
                </a:solidFill>
                <a:latin typeface="Tahoma"/>
                <a:cs typeface="Tahoma"/>
              </a:rPr>
              <a:t>«</a:t>
            </a:r>
            <a:r>
              <a:rPr sz="2000" spc="-235" dirty="0">
                <a:solidFill>
                  <a:srgbClr val="FFD012"/>
                </a:solidFill>
                <a:latin typeface="Arial Black"/>
                <a:cs typeface="Arial Black"/>
              </a:rPr>
              <a:t>ПРО</a:t>
            </a:r>
            <a:r>
              <a:rPr sz="2000" spc="-190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55" dirty="0">
                <a:solidFill>
                  <a:srgbClr val="FFD012"/>
                </a:solidFill>
                <a:latin typeface="Arial Black"/>
                <a:cs typeface="Arial Black"/>
              </a:rPr>
              <a:t>НАДАННЯ</a:t>
            </a:r>
            <a:r>
              <a:rPr sz="2000" spc="-19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0" dirty="0">
                <a:solidFill>
                  <a:srgbClr val="FFD012"/>
                </a:solidFill>
                <a:latin typeface="Arial Black"/>
                <a:cs typeface="Arial Black"/>
              </a:rPr>
              <a:t>ПОСЛУГ </a:t>
            </a:r>
            <a:r>
              <a:rPr sz="2000" spc="-35" dirty="0">
                <a:solidFill>
                  <a:srgbClr val="FFD012"/>
                </a:solidFill>
                <a:latin typeface="Arial Black"/>
                <a:cs typeface="Arial Black"/>
              </a:rPr>
              <a:t>У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СФЕРІ </a:t>
            </a:r>
            <a:r>
              <a:rPr sz="2000" spc="-170" dirty="0">
                <a:solidFill>
                  <a:srgbClr val="FFD012"/>
                </a:solidFill>
                <a:latin typeface="Arial Black"/>
                <a:cs typeface="Arial Black"/>
              </a:rPr>
              <a:t>ДЕРЖАВНОЇ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РЕЄСТРАЦІЇ </a:t>
            </a:r>
            <a:r>
              <a:rPr sz="2000" spc="-114" dirty="0">
                <a:solidFill>
                  <a:srgbClr val="FFD012"/>
                </a:solidFill>
                <a:latin typeface="Arial Black"/>
                <a:cs typeface="Arial Black"/>
              </a:rPr>
              <a:t>ЮРИДИЧНИХ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65" dirty="0">
                <a:solidFill>
                  <a:srgbClr val="FFD012"/>
                </a:solidFill>
                <a:latin typeface="Arial Black"/>
                <a:cs typeface="Arial Black"/>
              </a:rPr>
              <a:t>ОСІБ</a:t>
            </a:r>
            <a:r>
              <a:rPr sz="2000" b="1" spc="-165" dirty="0">
                <a:solidFill>
                  <a:srgbClr val="FFD012"/>
                </a:solidFill>
                <a:latin typeface="Tahoma"/>
                <a:cs typeface="Tahoma"/>
              </a:rPr>
              <a:t>,</a:t>
            </a:r>
            <a:r>
              <a:rPr sz="2000" b="1" spc="-105" dirty="0">
                <a:solidFill>
                  <a:srgbClr val="FFD012"/>
                </a:solidFill>
                <a:latin typeface="Tahoma"/>
                <a:cs typeface="Tahoma"/>
              </a:rPr>
              <a:t> </a:t>
            </a:r>
            <a:r>
              <a:rPr sz="2000" spc="-90" dirty="0">
                <a:solidFill>
                  <a:srgbClr val="FFD012"/>
                </a:solidFill>
                <a:latin typeface="Arial Black"/>
                <a:cs typeface="Arial Black"/>
              </a:rPr>
              <a:t>ФІЗИЧНИХ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55" dirty="0">
                <a:solidFill>
                  <a:srgbClr val="FFD012"/>
                </a:solidFill>
                <a:latin typeface="Arial Black"/>
                <a:cs typeface="Arial Black"/>
              </a:rPr>
              <a:t>ОСІБ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b="1" spc="-215" dirty="0">
                <a:solidFill>
                  <a:srgbClr val="FFD012"/>
                </a:solidFill>
                <a:latin typeface="Tahoma"/>
                <a:cs typeface="Tahoma"/>
              </a:rPr>
              <a:t>-</a:t>
            </a:r>
            <a:r>
              <a:rPr sz="2000" b="1" spc="-105" dirty="0">
                <a:solidFill>
                  <a:srgbClr val="FFD012"/>
                </a:solidFill>
                <a:latin typeface="Tahoma"/>
                <a:cs typeface="Tahoma"/>
              </a:rPr>
              <a:t> </a:t>
            </a:r>
            <a:r>
              <a:rPr sz="2000" spc="-120" dirty="0">
                <a:solidFill>
                  <a:srgbClr val="FFD012"/>
                </a:solidFill>
                <a:latin typeface="Arial Black"/>
                <a:cs typeface="Arial Black"/>
              </a:rPr>
              <a:t>ПІДПРИЄМЦІВ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229" dirty="0">
                <a:solidFill>
                  <a:srgbClr val="FFD012"/>
                </a:solidFill>
                <a:latin typeface="Arial Black"/>
                <a:cs typeface="Arial Black"/>
              </a:rPr>
              <a:t>ТА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50" dirty="0">
                <a:solidFill>
                  <a:srgbClr val="FFD012"/>
                </a:solidFill>
                <a:latin typeface="Arial Black"/>
                <a:cs typeface="Arial Black"/>
              </a:rPr>
              <a:t>ГРОМАДСЬКИХ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130" dirty="0">
                <a:solidFill>
                  <a:srgbClr val="FFD012"/>
                </a:solidFill>
                <a:latin typeface="Arial Black"/>
                <a:cs typeface="Arial Black"/>
              </a:rPr>
              <a:t>ФОРМУВАНЬ</a:t>
            </a:r>
            <a:r>
              <a:rPr sz="2000" spc="-18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50" dirty="0">
                <a:solidFill>
                  <a:srgbClr val="FFD012"/>
                </a:solidFill>
                <a:latin typeface="Arial Black"/>
                <a:cs typeface="Arial Black"/>
              </a:rPr>
              <a:t>У </a:t>
            </a:r>
            <a:r>
              <a:rPr sz="2000" spc="-150" dirty="0">
                <a:solidFill>
                  <a:srgbClr val="FFD012"/>
                </a:solidFill>
                <a:latin typeface="Arial Black"/>
                <a:cs typeface="Arial Black"/>
              </a:rPr>
              <a:t>СКОРОЧЕНІ</a:t>
            </a:r>
            <a:r>
              <a:rPr sz="2000" spc="-155" dirty="0">
                <a:solidFill>
                  <a:srgbClr val="FFD012"/>
                </a:solidFill>
                <a:latin typeface="Arial Black"/>
                <a:cs typeface="Arial Black"/>
              </a:rPr>
              <a:t> </a:t>
            </a:r>
            <a:r>
              <a:rPr sz="2000" spc="-70" dirty="0">
                <a:solidFill>
                  <a:srgbClr val="FFD012"/>
                </a:solidFill>
                <a:latin typeface="Arial Black"/>
                <a:cs typeface="Arial Black"/>
              </a:rPr>
              <a:t>СТРОКИ</a:t>
            </a:r>
            <a:r>
              <a:rPr sz="2000" b="1" spc="-70" dirty="0">
                <a:solidFill>
                  <a:srgbClr val="FFD012"/>
                </a:solidFill>
                <a:latin typeface="Tahoma"/>
                <a:cs typeface="Tahoma"/>
              </a:rPr>
              <a:t>».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2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</a:pPr>
            <a:r>
              <a:rPr sz="3200" b="1" spc="-50" dirty="0">
                <a:solidFill>
                  <a:srgbClr val="FFD012"/>
                </a:solidFill>
                <a:latin typeface="Tahoma"/>
                <a:cs typeface="Tahoma"/>
              </a:rPr>
              <a:t>4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815</Words>
  <Application>Microsoft Office PowerPoint</Application>
  <PresentationFormat>Произвольный</PresentationFormat>
  <Paragraphs>141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Arial Black</vt:lpstr>
      <vt:lpstr>Arial MT</vt:lpstr>
      <vt:lpstr>Calibri</vt:lpstr>
      <vt:lpstr>Lucida Sans Unicode</vt:lpstr>
      <vt:lpstr>Tahoma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Адміністративний збір за державну реєстрацію бізнесу у 2025 році</dc:title>
  <dc:creator>Елизавета Райчук</dc:creator>
  <cp:keywords>DAGbhfzz-lk,BAGVl35MP4A,0</cp:keywords>
  <cp:lastModifiedBy>Катерина</cp:lastModifiedBy>
  <cp:revision>14</cp:revision>
  <dcterms:created xsi:type="dcterms:W3CDTF">2026-02-04T18:30:21Z</dcterms:created>
  <dcterms:modified xsi:type="dcterms:W3CDTF">2026-02-05T15:48:02Z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2026-02-04T00:00:00Z</vt:filetime>
  </property>
  <property fmtid="{D5CDD505-2E9C-101B-9397-08002B2CF9AE}" pid="3" name="Creator">
    <vt:lpwstr>Canva</vt:lpwstr>
  </property>
  <property fmtid="{D5CDD505-2E9C-101B-9397-08002B2CF9AE}" pid="4" name="LastSaved">
    <vt:filetime>2026-02-04T00:00:00Z</vt:filetime>
  </property>
  <property fmtid="{D5CDD505-2E9C-101B-9397-08002B2CF9AE}" pid="5" name="Producer">
    <vt:lpwstr>Canva</vt:lpwstr>
  </property>
</Properties>
</file>